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310" r:id="rId2"/>
    <p:sldId id="311" r:id="rId3"/>
    <p:sldId id="312" r:id="rId4"/>
    <p:sldId id="313" r:id="rId5"/>
    <p:sldId id="314" r:id="rId6"/>
    <p:sldId id="315" r:id="rId7"/>
    <p:sldId id="316" r:id="rId8"/>
    <p:sldId id="317" r:id="rId9"/>
    <p:sldId id="318" r:id="rId10"/>
    <p:sldId id="325" r:id="rId11"/>
    <p:sldId id="320" r:id="rId12"/>
    <p:sldId id="324" r:id="rId13"/>
    <p:sldId id="321" r:id="rId14"/>
    <p:sldId id="322" r:id="rId15"/>
    <p:sldId id="323" r:id="rId16"/>
    <p:sldId id="257" r:id="rId17"/>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62D"/>
    <a:srgbClr val="FF6600"/>
    <a:srgbClr val="660033"/>
    <a:srgbClr val="800080"/>
    <a:srgbClr val="AB8B8B"/>
    <a:srgbClr val="684C4C"/>
    <a:srgbClr val="BFA995"/>
    <a:srgbClr val="0F1D26"/>
    <a:srgbClr val="D9D0C5"/>
    <a:srgbClr val="446C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varScale="1">
        <p:scale>
          <a:sx n="73" d="100"/>
          <a:sy n="73" d="100"/>
        </p:scale>
        <p:origin x="79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9959A263-9873-425C-A038-C8275791EB68}" type="datetimeFigureOut">
              <a:rPr lang="es-VE" smtClean="0"/>
              <a:pPr/>
              <a:t>9/1/2016</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3AE145FC-0AB5-4D0F-B313-F26763B61458}" type="slidenum">
              <a:rPr lang="es-VE" smtClean="0"/>
              <a:pPr/>
              <a:t>‹Nº›</a:t>
            </a:fld>
            <a:endParaRPr lang="es-VE"/>
          </a:p>
        </p:txBody>
      </p:sp>
    </p:spTree>
    <p:extLst>
      <p:ext uri="{BB962C8B-B14F-4D97-AF65-F5344CB8AC3E}">
        <p14:creationId xmlns:p14="http://schemas.microsoft.com/office/powerpoint/2010/main" val="371705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9959A263-9873-425C-A038-C8275791EB68}" type="datetimeFigureOut">
              <a:rPr lang="es-VE" smtClean="0"/>
              <a:pPr/>
              <a:t>9/1/2016</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3AE145FC-0AB5-4D0F-B313-F26763B61458}" type="slidenum">
              <a:rPr lang="es-VE" smtClean="0"/>
              <a:pPr/>
              <a:t>‹Nº›</a:t>
            </a:fld>
            <a:endParaRPr lang="es-VE"/>
          </a:p>
        </p:txBody>
      </p:sp>
    </p:spTree>
    <p:extLst>
      <p:ext uri="{BB962C8B-B14F-4D97-AF65-F5344CB8AC3E}">
        <p14:creationId xmlns:p14="http://schemas.microsoft.com/office/powerpoint/2010/main" val="113436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9959A263-9873-425C-A038-C8275791EB68}" type="datetimeFigureOut">
              <a:rPr lang="es-VE" smtClean="0"/>
              <a:pPr/>
              <a:t>9/1/2016</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3AE145FC-0AB5-4D0F-B313-F26763B61458}" type="slidenum">
              <a:rPr lang="es-VE" smtClean="0"/>
              <a:pPr/>
              <a:t>‹Nº›</a:t>
            </a:fld>
            <a:endParaRPr lang="es-VE"/>
          </a:p>
        </p:txBody>
      </p:sp>
    </p:spTree>
    <p:extLst>
      <p:ext uri="{BB962C8B-B14F-4D97-AF65-F5344CB8AC3E}">
        <p14:creationId xmlns:p14="http://schemas.microsoft.com/office/powerpoint/2010/main" val="275263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9959A263-9873-425C-A038-C8275791EB68}" type="datetimeFigureOut">
              <a:rPr lang="es-VE" smtClean="0"/>
              <a:pPr/>
              <a:t>9/1/2016</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3AE145FC-0AB5-4D0F-B313-F26763B61458}" type="slidenum">
              <a:rPr lang="es-VE" smtClean="0"/>
              <a:pPr/>
              <a:t>‹Nº›</a:t>
            </a:fld>
            <a:endParaRPr lang="es-VE"/>
          </a:p>
        </p:txBody>
      </p:sp>
    </p:spTree>
    <p:extLst>
      <p:ext uri="{BB962C8B-B14F-4D97-AF65-F5344CB8AC3E}">
        <p14:creationId xmlns:p14="http://schemas.microsoft.com/office/powerpoint/2010/main" val="390860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959A263-9873-425C-A038-C8275791EB68}" type="datetimeFigureOut">
              <a:rPr lang="es-VE" smtClean="0"/>
              <a:pPr/>
              <a:t>9/1/2016</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3AE145FC-0AB5-4D0F-B313-F26763B61458}" type="slidenum">
              <a:rPr lang="es-VE" smtClean="0"/>
              <a:pPr/>
              <a:t>‹Nº›</a:t>
            </a:fld>
            <a:endParaRPr lang="es-VE"/>
          </a:p>
        </p:txBody>
      </p:sp>
    </p:spTree>
    <p:extLst>
      <p:ext uri="{BB962C8B-B14F-4D97-AF65-F5344CB8AC3E}">
        <p14:creationId xmlns:p14="http://schemas.microsoft.com/office/powerpoint/2010/main" val="215562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9959A263-9873-425C-A038-C8275791EB68}" type="datetimeFigureOut">
              <a:rPr lang="es-VE" smtClean="0"/>
              <a:pPr/>
              <a:t>9/1/2016</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3AE145FC-0AB5-4D0F-B313-F26763B61458}" type="slidenum">
              <a:rPr lang="es-VE" smtClean="0"/>
              <a:pPr/>
              <a:t>‹Nº›</a:t>
            </a:fld>
            <a:endParaRPr lang="es-VE"/>
          </a:p>
        </p:txBody>
      </p:sp>
    </p:spTree>
    <p:extLst>
      <p:ext uri="{BB962C8B-B14F-4D97-AF65-F5344CB8AC3E}">
        <p14:creationId xmlns:p14="http://schemas.microsoft.com/office/powerpoint/2010/main" val="423762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9959A263-9873-425C-A038-C8275791EB68}" type="datetimeFigureOut">
              <a:rPr lang="es-VE" smtClean="0"/>
              <a:pPr/>
              <a:t>9/1/2016</a:t>
            </a:fld>
            <a:endParaRPr lang="es-VE"/>
          </a:p>
        </p:txBody>
      </p:sp>
      <p:sp>
        <p:nvSpPr>
          <p:cNvPr id="8" name="Marcador de pie de página 7"/>
          <p:cNvSpPr>
            <a:spLocks noGrp="1"/>
          </p:cNvSpPr>
          <p:nvPr>
            <p:ph type="ftr" sz="quarter" idx="11"/>
          </p:nvPr>
        </p:nvSpPr>
        <p:spPr/>
        <p:txBody>
          <a:bodyPr/>
          <a:lstStyle/>
          <a:p>
            <a:endParaRPr lang="es-VE"/>
          </a:p>
        </p:txBody>
      </p:sp>
      <p:sp>
        <p:nvSpPr>
          <p:cNvPr id="9" name="Marcador de número de diapositiva 8"/>
          <p:cNvSpPr>
            <a:spLocks noGrp="1"/>
          </p:cNvSpPr>
          <p:nvPr>
            <p:ph type="sldNum" sz="quarter" idx="12"/>
          </p:nvPr>
        </p:nvSpPr>
        <p:spPr/>
        <p:txBody>
          <a:bodyPr/>
          <a:lstStyle/>
          <a:p>
            <a:fld id="{3AE145FC-0AB5-4D0F-B313-F26763B61458}" type="slidenum">
              <a:rPr lang="es-VE" smtClean="0"/>
              <a:pPr/>
              <a:t>‹Nº›</a:t>
            </a:fld>
            <a:endParaRPr lang="es-VE"/>
          </a:p>
        </p:txBody>
      </p:sp>
    </p:spTree>
    <p:extLst>
      <p:ext uri="{BB962C8B-B14F-4D97-AF65-F5344CB8AC3E}">
        <p14:creationId xmlns:p14="http://schemas.microsoft.com/office/powerpoint/2010/main" val="111934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9959A263-9873-425C-A038-C8275791EB68}" type="datetimeFigureOut">
              <a:rPr lang="es-VE" smtClean="0"/>
              <a:pPr/>
              <a:t>9/1/2016</a:t>
            </a:fld>
            <a:endParaRPr lang="es-VE"/>
          </a:p>
        </p:txBody>
      </p:sp>
      <p:sp>
        <p:nvSpPr>
          <p:cNvPr id="4" name="Marcador de pie de página 3"/>
          <p:cNvSpPr>
            <a:spLocks noGrp="1"/>
          </p:cNvSpPr>
          <p:nvPr>
            <p:ph type="ftr" sz="quarter" idx="11"/>
          </p:nvPr>
        </p:nvSpPr>
        <p:spPr/>
        <p:txBody>
          <a:bodyPr/>
          <a:lstStyle/>
          <a:p>
            <a:endParaRPr lang="es-VE"/>
          </a:p>
        </p:txBody>
      </p:sp>
      <p:sp>
        <p:nvSpPr>
          <p:cNvPr id="5" name="Marcador de número de diapositiva 4"/>
          <p:cNvSpPr>
            <a:spLocks noGrp="1"/>
          </p:cNvSpPr>
          <p:nvPr>
            <p:ph type="sldNum" sz="quarter" idx="12"/>
          </p:nvPr>
        </p:nvSpPr>
        <p:spPr/>
        <p:txBody>
          <a:bodyPr/>
          <a:lstStyle/>
          <a:p>
            <a:fld id="{3AE145FC-0AB5-4D0F-B313-F26763B61458}" type="slidenum">
              <a:rPr lang="es-VE" smtClean="0"/>
              <a:pPr/>
              <a:t>‹Nº›</a:t>
            </a:fld>
            <a:endParaRPr lang="es-VE"/>
          </a:p>
        </p:txBody>
      </p:sp>
    </p:spTree>
    <p:extLst>
      <p:ext uri="{BB962C8B-B14F-4D97-AF65-F5344CB8AC3E}">
        <p14:creationId xmlns:p14="http://schemas.microsoft.com/office/powerpoint/2010/main" val="258138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959A263-9873-425C-A038-C8275791EB68}" type="datetimeFigureOut">
              <a:rPr lang="es-VE" smtClean="0"/>
              <a:pPr/>
              <a:t>9/1/2016</a:t>
            </a:fld>
            <a:endParaRPr lang="es-VE"/>
          </a:p>
        </p:txBody>
      </p:sp>
      <p:sp>
        <p:nvSpPr>
          <p:cNvPr id="3" name="Marcador de pie de página 2"/>
          <p:cNvSpPr>
            <a:spLocks noGrp="1"/>
          </p:cNvSpPr>
          <p:nvPr>
            <p:ph type="ftr" sz="quarter" idx="11"/>
          </p:nvPr>
        </p:nvSpPr>
        <p:spPr/>
        <p:txBody>
          <a:bodyPr/>
          <a:lstStyle/>
          <a:p>
            <a:endParaRPr lang="es-VE"/>
          </a:p>
        </p:txBody>
      </p:sp>
      <p:sp>
        <p:nvSpPr>
          <p:cNvPr id="4" name="Marcador de número de diapositiva 3"/>
          <p:cNvSpPr>
            <a:spLocks noGrp="1"/>
          </p:cNvSpPr>
          <p:nvPr>
            <p:ph type="sldNum" sz="quarter" idx="12"/>
          </p:nvPr>
        </p:nvSpPr>
        <p:spPr/>
        <p:txBody>
          <a:bodyPr/>
          <a:lstStyle/>
          <a:p>
            <a:fld id="{3AE145FC-0AB5-4D0F-B313-F26763B61458}" type="slidenum">
              <a:rPr lang="es-VE" smtClean="0"/>
              <a:pPr/>
              <a:t>‹Nº›</a:t>
            </a:fld>
            <a:endParaRPr lang="es-VE"/>
          </a:p>
        </p:txBody>
      </p:sp>
    </p:spTree>
    <p:extLst>
      <p:ext uri="{BB962C8B-B14F-4D97-AF65-F5344CB8AC3E}">
        <p14:creationId xmlns:p14="http://schemas.microsoft.com/office/powerpoint/2010/main" val="90082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59A263-9873-425C-A038-C8275791EB68}" type="datetimeFigureOut">
              <a:rPr lang="es-VE" smtClean="0"/>
              <a:pPr/>
              <a:t>9/1/2016</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3AE145FC-0AB5-4D0F-B313-F26763B61458}" type="slidenum">
              <a:rPr lang="es-VE" smtClean="0"/>
              <a:pPr/>
              <a:t>‹Nº›</a:t>
            </a:fld>
            <a:endParaRPr lang="es-VE"/>
          </a:p>
        </p:txBody>
      </p:sp>
    </p:spTree>
    <p:extLst>
      <p:ext uri="{BB962C8B-B14F-4D97-AF65-F5344CB8AC3E}">
        <p14:creationId xmlns:p14="http://schemas.microsoft.com/office/powerpoint/2010/main" val="79194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59A263-9873-425C-A038-C8275791EB68}" type="datetimeFigureOut">
              <a:rPr lang="es-VE" smtClean="0"/>
              <a:pPr/>
              <a:t>9/1/2016</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3AE145FC-0AB5-4D0F-B313-F26763B61458}" type="slidenum">
              <a:rPr lang="es-VE" smtClean="0"/>
              <a:pPr/>
              <a:t>‹Nº›</a:t>
            </a:fld>
            <a:endParaRPr lang="es-VE"/>
          </a:p>
        </p:txBody>
      </p:sp>
    </p:spTree>
    <p:extLst>
      <p:ext uri="{BB962C8B-B14F-4D97-AF65-F5344CB8AC3E}">
        <p14:creationId xmlns:p14="http://schemas.microsoft.com/office/powerpoint/2010/main" val="101762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9A263-9873-425C-A038-C8275791EB68}" type="datetimeFigureOut">
              <a:rPr lang="es-VE" smtClean="0"/>
              <a:pPr/>
              <a:t>9/1/2016</a:t>
            </a:fld>
            <a:endParaRPr lang="es-V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145FC-0AB5-4D0F-B313-F26763B61458}" type="slidenum">
              <a:rPr lang="es-VE" smtClean="0"/>
              <a:pPr/>
              <a:t>‹Nº›</a:t>
            </a:fld>
            <a:endParaRPr lang="es-VE"/>
          </a:p>
        </p:txBody>
      </p:sp>
    </p:spTree>
    <p:extLst>
      <p:ext uri="{BB962C8B-B14F-4D97-AF65-F5344CB8AC3E}">
        <p14:creationId xmlns:p14="http://schemas.microsoft.com/office/powerpoint/2010/main" val="425060077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3"/>
          <p:cNvSpPr/>
          <p:nvPr/>
        </p:nvSpPr>
        <p:spPr>
          <a:xfrm>
            <a:off x="3660321" y="1490007"/>
            <a:ext cx="4871357" cy="3877985"/>
          </a:xfrm>
          <a:prstGeom prst="rect">
            <a:avLst/>
          </a:prstGeom>
        </p:spPr>
        <p:txBody>
          <a:bodyPr wrap="square">
            <a:spAutoFit/>
          </a:bodyPr>
          <a:lstStyle/>
          <a:p>
            <a:pPr algn="ctr"/>
            <a:r>
              <a:rPr lang="es-VE" altLang="es-VE" sz="6600" b="1" i="1" dirty="0" smtClean="0">
                <a:solidFill>
                  <a:schemeClr val="tx1">
                    <a:lumMod val="85000"/>
                    <a:lumOff val="15000"/>
                  </a:schemeClr>
                </a:solidFill>
                <a:cs typeface="Arial" panose="020B0604020202020204" pitchFamily="34" charset="0"/>
              </a:rPr>
              <a:t>Técnicas</a:t>
            </a:r>
            <a:r>
              <a:rPr lang="es-VE" altLang="es-VE" sz="6600" i="1" dirty="0" smtClean="0">
                <a:solidFill>
                  <a:schemeClr val="tx1">
                    <a:lumMod val="85000"/>
                    <a:lumOff val="15000"/>
                  </a:schemeClr>
                </a:solidFill>
                <a:cs typeface="Arial" panose="020B0604020202020204" pitchFamily="34" charset="0"/>
              </a:rPr>
              <a:t>   </a:t>
            </a:r>
            <a:r>
              <a:rPr lang="es-VE" altLang="es-VE" sz="4800" i="1" dirty="0" smtClean="0">
                <a:solidFill>
                  <a:schemeClr val="tx1">
                    <a:lumMod val="65000"/>
                    <a:lumOff val="35000"/>
                  </a:schemeClr>
                </a:solidFill>
                <a:latin typeface="Bradley Hand ITC" panose="03070402050302030203" pitchFamily="66" charset="0"/>
                <a:cs typeface="Arial" panose="020B0604020202020204" pitchFamily="34" charset="0"/>
              </a:rPr>
              <a:t>de</a:t>
            </a:r>
          </a:p>
          <a:p>
            <a:pPr algn="ctr"/>
            <a:r>
              <a:rPr lang="es-VE" altLang="es-VE" sz="4800" i="1" dirty="0" smtClean="0">
                <a:solidFill>
                  <a:schemeClr val="tx1">
                    <a:lumMod val="65000"/>
                    <a:lumOff val="35000"/>
                  </a:schemeClr>
                </a:solidFill>
                <a:latin typeface="Bradley Hand ITC" panose="03070402050302030203" pitchFamily="66" charset="0"/>
                <a:cs typeface="Arial" panose="020B0604020202020204" pitchFamily="34" charset="0"/>
              </a:rPr>
              <a:t>Elaboración    de </a:t>
            </a:r>
            <a:endParaRPr lang="es-VE" altLang="es-VE" sz="6000" i="1" dirty="0">
              <a:solidFill>
                <a:schemeClr val="tx1">
                  <a:lumMod val="65000"/>
                  <a:lumOff val="35000"/>
                </a:schemeClr>
              </a:solidFill>
              <a:latin typeface="Bradley Hand ITC" panose="03070402050302030203" pitchFamily="66" charset="0"/>
              <a:cs typeface="Arial" panose="020B0604020202020204" pitchFamily="34" charset="0"/>
            </a:endParaRPr>
          </a:p>
          <a:p>
            <a:pPr algn="ctr"/>
            <a:r>
              <a:rPr lang="es-VE" altLang="es-VE" sz="4000" b="1" dirty="0" smtClean="0">
                <a:solidFill>
                  <a:schemeClr val="tx1">
                    <a:lumMod val="85000"/>
                    <a:lumOff val="15000"/>
                  </a:schemeClr>
                </a:solidFill>
                <a:latin typeface="CentSchbkCyrill BT" panose="02040603050705020303" pitchFamily="18" charset="-52"/>
                <a:cs typeface="Arial" panose="020B0604020202020204" pitchFamily="34" charset="0"/>
              </a:rPr>
              <a:t>Presentaciones</a:t>
            </a:r>
            <a:r>
              <a:rPr lang="es-VE" altLang="es-VE" sz="4000" b="1" dirty="0" smtClean="0">
                <a:solidFill>
                  <a:schemeClr val="tx1">
                    <a:lumMod val="85000"/>
                    <a:lumOff val="15000"/>
                  </a:schemeClr>
                </a:solidFill>
                <a:latin typeface="Arial Black" panose="020B0A04020102020204" pitchFamily="34" charset="0"/>
                <a:cs typeface="Arial" panose="020B0604020202020204" pitchFamily="34" charset="0"/>
              </a:rPr>
              <a:t> </a:t>
            </a:r>
          </a:p>
          <a:p>
            <a:pPr algn="ctr"/>
            <a:r>
              <a:rPr lang="es-VE" altLang="es-VE" sz="8800" b="1" i="1" dirty="0" smtClean="0">
                <a:solidFill>
                  <a:schemeClr val="tx1">
                    <a:lumMod val="85000"/>
                    <a:lumOff val="15000"/>
                  </a:schemeClr>
                </a:solidFill>
                <a:cs typeface="Arial" panose="020B0604020202020204" pitchFamily="34" charset="0"/>
              </a:rPr>
              <a:t>Efectivas</a:t>
            </a:r>
          </a:p>
        </p:txBody>
      </p:sp>
    </p:spTree>
    <p:extLst>
      <p:ext uri="{BB962C8B-B14F-4D97-AF65-F5344CB8AC3E}">
        <p14:creationId xmlns:p14="http://schemas.microsoft.com/office/powerpoint/2010/main" val="347828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en 3"/>
          <p:cNvPicPr>
            <a:picLocks noChangeAspect="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881870" y="658993"/>
            <a:ext cx="10428259" cy="5540013"/>
          </a:xfrm>
          <a:prstGeom prst="rect">
            <a:avLst/>
          </a:prstGeom>
        </p:spPr>
      </p:pic>
    </p:spTree>
    <p:extLst>
      <p:ext uri="{BB962C8B-B14F-4D97-AF65-F5344CB8AC3E}">
        <p14:creationId xmlns:p14="http://schemas.microsoft.com/office/powerpoint/2010/main" val="5980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476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446" y="0"/>
            <a:ext cx="9098280" cy="6858000"/>
          </a:xfrm>
          <a:prstGeom prst="rect">
            <a:avLst/>
          </a:prstGeom>
        </p:spPr>
      </p:pic>
    </p:spTree>
    <p:extLst>
      <p:ext uri="{BB962C8B-B14F-4D97-AF65-F5344CB8AC3E}">
        <p14:creationId xmlns:p14="http://schemas.microsoft.com/office/powerpoint/2010/main" val="52643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t="15643" b="31555"/>
          <a:stretch/>
        </p:blipFill>
        <p:spPr>
          <a:xfrm>
            <a:off x="1564276" y="238539"/>
            <a:ext cx="9063447" cy="6380922"/>
          </a:xfrm>
          <a:prstGeom prst="rect">
            <a:avLst/>
          </a:prstGeom>
        </p:spPr>
      </p:pic>
    </p:spTree>
    <p:extLst>
      <p:ext uri="{BB962C8B-B14F-4D97-AF65-F5344CB8AC3E}">
        <p14:creationId xmlns:p14="http://schemas.microsoft.com/office/powerpoint/2010/main" val="279452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p:nvSpPr>
        <p:spPr>
          <a:xfrm>
            <a:off x="266480" y="514010"/>
            <a:ext cx="8315817" cy="707886"/>
          </a:xfrm>
          <a:prstGeom prst="rect">
            <a:avLst/>
          </a:prstGeom>
        </p:spPr>
        <p:txBody>
          <a:bodyPr wrap="square">
            <a:spAutoFit/>
          </a:bodyPr>
          <a:lstStyle/>
          <a:p>
            <a:pPr algn="just"/>
            <a:r>
              <a:rPr lang="es-VE" altLang="es-VE" sz="4000" b="1" dirty="0" smtClean="0">
                <a:solidFill>
                  <a:schemeClr val="bg2">
                    <a:lumMod val="50000"/>
                  </a:schemeClr>
                </a:solidFill>
                <a:cs typeface="Arial" panose="020B0604020202020204" pitchFamily="34" charset="0"/>
              </a:rPr>
              <a:t>Animaciones Efectivas</a:t>
            </a:r>
            <a:endParaRPr lang="es-VE" altLang="es-VE" sz="4400" b="1" i="1" dirty="0" smtClean="0">
              <a:solidFill>
                <a:schemeClr val="bg2">
                  <a:lumMod val="50000"/>
                </a:schemeClr>
              </a:solidFill>
              <a:latin typeface="Bradley Hand ITC" panose="03070402050302030203" pitchFamily="66" charset="0"/>
              <a:cs typeface="Arial" panose="020B0604020202020204" pitchFamily="34" charset="0"/>
            </a:endParaRPr>
          </a:p>
        </p:txBody>
      </p:sp>
      <p:sp>
        <p:nvSpPr>
          <p:cNvPr id="8" name="Rectángulo 7"/>
          <p:cNvSpPr/>
          <p:nvPr/>
        </p:nvSpPr>
        <p:spPr>
          <a:xfrm>
            <a:off x="266481" y="2054556"/>
            <a:ext cx="11398650" cy="4401205"/>
          </a:xfrm>
          <a:prstGeom prst="rect">
            <a:avLst/>
          </a:prstGeom>
        </p:spPr>
        <p:txBody>
          <a:bodyPr wrap="square">
            <a:spAutoFit/>
          </a:bodyPr>
          <a:lstStyle/>
          <a:p>
            <a:pPr algn="just"/>
            <a:r>
              <a:rPr lang="es-VE" altLang="es-VE" sz="2800" dirty="0" smtClean="0">
                <a:solidFill>
                  <a:schemeClr val="bg2">
                    <a:lumMod val="50000"/>
                  </a:schemeClr>
                </a:solidFill>
                <a:cs typeface="Arial" panose="020B0604020202020204" pitchFamily="34" charset="0"/>
              </a:rPr>
              <a:t>-La animación debe tener un significado</a:t>
            </a:r>
          </a:p>
          <a:p>
            <a:pPr algn="just"/>
            <a:endParaRPr lang="es-VE" altLang="es-VE" sz="2800" dirty="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-No debe marear o confundir (Uso cauteloso en </a:t>
            </a:r>
            <a:r>
              <a:rPr lang="es-VE" altLang="es-VE" sz="2800" dirty="0" err="1" smtClean="0">
                <a:solidFill>
                  <a:schemeClr val="bg2">
                    <a:lumMod val="50000"/>
                  </a:schemeClr>
                </a:solidFill>
                <a:cs typeface="Arial" panose="020B0604020202020204" pitchFamily="34" charset="0"/>
              </a:rPr>
              <a:t>prezi</a:t>
            </a:r>
            <a:r>
              <a:rPr lang="es-VE" altLang="es-VE" sz="2800" dirty="0" smtClean="0">
                <a:solidFill>
                  <a:schemeClr val="bg2">
                    <a:lumMod val="50000"/>
                  </a:schemeClr>
                </a:solidFill>
                <a:cs typeface="Arial" panose="020B0604020202020204" pitchFamily="34" charset="0"/>
              </a:rPr>
              <a:t>) </a:t>
            </a:r>
          </a:p>
          <a:p>
            <a:pPr algn="just"/>
            <a:endParaRPr lang="es-VE" altLang="es-VE" sz="2800" dirty="0" smtClean="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-La animación se usa también para resaltar alguna idea</a:t>
            </a:r>
          </a:p>
          <a:p>
            <a:pPr algn="just"/>
            <a:endParaRPr lang="es-VE" altLang="es-VE" sz="2800" dirty="0" smtClean="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-La animación puede ser                                           o   </a:t>
            </a:r>
          </a:p>
          <a:p>
            <a:pPr algn="just"/>
            <a:endParaRPr lang="es-VE" altLang="es-VE" sz="2800" dirty="0">
              <a:solidFill>
                <a:schemeClr val="bg2">
                  <a:lumMod val="50000"/>
                </a:schemeClr>
              </a:solidFill>
              <a:cs typeface="Arial" panose="020B0604020202020204" pitchFamily="34" charset="0"/>
            </a:endParaRPr>
          </a:p>
          <a:p>
            <a:pPr algn="just"/>
            <a:endParaRPr lang="es-VE" altLang="es-VE" sz="2800" dirty="0" smtClean="0">
              <a:solidFill>
                <a:schemeClr val="bg2">
                  <a:lumMod val="50000"/>
                </a:schemeClr>
              </a:solidFill>
              <a:cs typeface="Arial" panose="020B0604020202020204" pitchFamily="34" charset="0"/>
            </a:endParaRPr>
          </a:p>
          <a:p>
            <a:pPr algn="just"/>
            <a:endParaRPr lang="es-VE" altLang="es-VE" sz="2800" dirty="0">
              <a:solidFill>
                <a:schemeClr val="bg2">
                  <a:lumMod val="50000"/>
                </a:schemeClr>
              </a:solidFill>
              <a:cs typeface="Arial" panose="020B0604020202020204" pitchFamily="34" charset="0"/>
            </a:endParaRPr>
          </a:p>
        </p:txBody>
      </p:sp>
      <p:sp>
        <p:nvSpPr>
          <p:cNvPr id="7" name="Rectángulo 6"/>
          <p:cNvSpPr/>
          <p:nvPr/>
        </p:nvSpPr>
        <p:spPr>
          <a:xfrm>
            <a:off x="4050356" y="4630056"/>
            <a:ext cx="3016650" cy="523220"/>
          </a:xfrm>
          <a:prstGeom prst="rect">
            <a:avLst/>
          </a:prstGeom>
        </p:spPr>
        <p:txBody>
          <a:bodyPr wrap="square">
            <a:spAutoFit/>
          </a:bodyPr>
          <a:lstStyle/>
          <a:p>
            <a:pPr algn="ctr"/>
            <a:r>
              <a:rPr lang="es-VE" altLang="es-VE" sz="2800" b="1" dirty="0" smtClean="0">
                <a:solidFill>
                  <a:schemeClr val="bg2">
                    <a:lumMod val="50000"/>
                  </a:schemeClr>
                </a:solidFill>
                <a:cs typeface="Arial" panose="020B0604020202020204" pitchFamily="34" charset="0"/>
              </a:rPr>
              <a:t>Rápida y Dinámica</a:t>
            </a:r>
            <a:endParaRPr lang="es-VE" altLang="es-VE" sz="2800" b="1" dirty="0">
              <a:solidFill>
                <a:schemeClr val="bg2">
                  <a:lumMod val="50000"/>
                </a:schemeClr>
              </a:solidFill>
              <a:cs typeface="Arial" panose="020B0604020202020204" pitchFamily="34" charset="0"/>
            </a:endParaRPr>
          </a:p>
        </p:txBody>
      </p:sp>
      <p:sp>
        <p:nvSpPr>
          <p:cNvPr id="10" name="Rectángulo 9"/>
          <p:cNvSpPr/>
          <p:nvPr/>
        </p:nvSpPr>
        <p:spPr>
          <a:xfrm>
            <a:off x="7857743" y="4630056"/>
            <a:ext cx="3016650" cy="523220"/>
          </a:xfrm>
          <a:prstGeom prst="rect">
            <a:avLst/>
          </a:prstGeom>
        </p:spPr>
        <p:txBody>
          <a:bodyPr wrap="square">
            <a:spAutoFit/>
          </a:bodyPr>
          <a:lstStyle/>
          <a:p>
            <a:pPr algn="ctr"/>
            <a:r>
              <a:rPr lang="es-VE" altLang="es-VE" sz="2800" b="1" dirty="0" smtClean="0">
                <a:solidFill>
                  <a:schemeClr val="bg2">
                    <a:lumMod val="50000"/>
                  </a:schemeClr>
                </a:solidFill>
                <a:cs typeface="Arial" panose="020B0604020202020204" pitchFamily="34" charset="0"/>
              </a:rPr>
              <a:t>Lenta y Elegante</a:t>
            </a:r>
            <a:endParaRPr lang="es-VE" altLang="es-VE" sz="2800" b="1" dirty="0">
              <a:solidFill>
                <a:schemeClr val="bg2">
                  <a:lumMod val="50000"/>
                </a:schemeClr>
              </a:solidFill>
              <a:cs typeface="Arial" panose="020B0604020202020204" pitchFamily="34" charset="0"/>
            </a:endParaRPr>
          </a:p>
        </p:txBody>
      </p:sp>
    </p:spTree>
    <p:extLst>
      <p:ext uri="{BB962C8B-B14F-4D97-AF65-F5344CB8AC3E}">
        <p14:creationId xmlns:p14="http://schemas.microsoft.com/office/powerpoint/2010/main" val="427132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anim calcmode="lin" valueType="num">
                                      <p:cBhvr>
                                        <p:cTn id="15" dur="250" fill="hold"/>
                                        <p:tgtEl>
                                          <p:spTgt spid="7"/>
                                        </p:tgtEl>
                                        <p:attrNameLst>
                                          <p:attrName>ppt_x</p:attrName>
                                        </p:attrNameLst>
                                      </p:cBhvr>
                                      <p:tavLst>
                                        <p:tav tm="0">
                                          <p:val>
                                            <p:strVal val="#ppt_x"/>
                                          </p:val>
                                        </p:tav>
                                        <p:tav tm="100000">
                                          <p:val>
                                            <p:strVal val="#ppt_x"/>
                                          </p:val>
                                        </p:tav>
                                      </p:tavLst>
                                    </p:anim>
                                    <p:anim calcmode="lin" valueType="num">
                                      <p:cBhvr>
                                        <p:cTn id="16" dur="2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50"/>
                            </p:stCondLst>
                            <p:childTnLst>
                              <p:par>
                                <p:cTn id="18" presetID="10" presetClass="entr" presetSubtype="0" fill="hold" grpId="0" nodeType="afterEffect">
                                  <p:stCondLst>
                                    <p:cond delay="20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p:nvSpPr>
        <p:spPr>
          <a:xfrm>
            <a:off x="266480" y="514010"/>
            <a:ext cx="10353623" cy="707886"/>
          </a:xfrm>
          <a:prstGeom prst="rect">
            <a:avLst/>
          </a:prstGeom>
        </p:spPr>
        <p:txBody>
          <a:bodyPr wrap="square">
            <a:spAutoFit/>
          </a:bodyPr>
          <a:lstStyle/>
          <a:p>
            <a:pPr algn="just"/>
            <a:r>
              <a:rPr lang="es-VE" altLang="es-VE" sz="4000" dirty="0" smtClean="0">
                <a:solidFill>
                  <a:schemeClr val="bg2">
                    <a:lumMod val="50000"/>
                  </a:schemeClr>
                </a:solidFill>
                <a:cs typeface="Arial" panose="020B0604020202020204" pitchFamily="34" charset="0"/>
              </a:rPr>
              <a:t>Recomendaciones Generales</a:t>
            </a:r>
            <a:endParaRPr lang="es-VE" altLang="es-VE" sz="4400" i="1" dirty="0" smtClean="0">
              <a:solidFill>
                <a:schemeClr val="bg2">
                  <a:lumMod val="50000"/>
                </a:schemeClr>
              </a:solidFill>
              <a:latin typeface="Bradley Hand ITC" panose="03070402050302030203" pitchFamily="66" charset="0"/>
              <a:cs typeface="Arial" panose="020B0604020202020204" pitchFamily="34" charset="0"/>
            </a:endParaRPr>
          </a:p>
        </p:txBody>
      </p:sp>
      <p:sp>
        <p:nvSpPr>
          <p:cNvPr id="8" name="Rectángulo 7"/>
          <p:cNvSpPr/>
          <p:nvPr/>
        </p:nvSpPr>
        <p:spPr>
          <a:xfrm>
            <a:off x="266481" y="2054556"/>
            <a:ext cx="11398650" cy="4401205"/>
          </a:xfrm>
          <a:prstGeom prst="rect">
            <a:avLst/>
          </a:prstGeom>
        </p:spPr>
        <p:txBody>
          <a:bodyPr wrap="square">
            <a:spAutoFit/>
          </a:bodyPr>
          <a:lstStyle/>
          <a:p>
            <a:pPr algn="just"/>
            <a:r>
              <a:rPr lang="es-VE" altLang="es-VE" sz="2800" dirty="0" smtClean="0">
                <a:solidFill>
                  <a:schemeClr val="bg2">
                    <a:lumMod val="50000"/>
                  </a:schemeClr>
                </a:solidFill>
                <a:cs typeface="Arial" panose="020B0604020202020204" pitchFamily="34" charset="0"/>
              </a:rPr>
              <a:t>-Imagina la Presentación como una historia que contar, así no deberás memorizar nada</a:t>
            </a:r>
          </a:p>
          <a:p>
            <a:pPr algn="just"/>
            <a:r>
              <a:rPr lang="es-VE" altLang="es-VE" sz="2800" dirty="0" smtClean="0">
                <a:solidFill>
                  <a:schemeClr val="bg2">
                    <a:lumMod val="50000"/>
                  </a:schemeClr>
                </a:solidFill>
                <a:cs typeface="Arial" panose="020B0604020202020204" pitchFamily="34" charset="0"/>
              </a:rPr>
              <a:t>-No se debe romper la armonía</a:t>
            </a:r>
          </a:p>
          <a:p>
            <a:pPr algn="just"/>
            <a:r>
              <a:rPr lang="es-VE" altLang="es-VE" sz="2800" dirty="0" smtClean="0">
                <a:solidFill>
                  <a:schemeClr val="bg2">
                    <a:lumMod val="50000"/>
                  </a:schemeClr>
                </a:solidFill>
                <a:cs typeface="Arial" panose="020B0604020202020204" pitchFamily="34" charset="0"/>
              </a:rPr>
              <a:t>-Cuida la ortografía</a:t>
            </a:r>
          </a:p>
          <a:p>
            <a:pPr algn="just"/>
            <a:r>
              <a:rPr lang="es-VE" altLang="es-VE" sz="2800" dirty="0" smtClean="0">
                <a:solidFill>
                  <a:schemeClr val="bg2">
                    <a:lumMod val="50000"/>
                  </a:schemeClr>
                </a:solidFill>
                <a:cs typeface="Arial" panose="020B0604020202020204" pitchFamily="34" charset="0"/>
              </a:rPr>
              <a:t>-Integra fotos o imágenes en buena calidad preferiblemente en PNG</a:t>
            </a:r>
          </a:p>
          <a:p>
            <a:pPr algn="just"/>
            <a:r>
              <a:rPr lang="es-VE" altLang="es-VE" sz="2800" dirty="0" smtClean="0">
                <a:solidFill>
                  <a:schemeClr val="bg2">
                    <a:lumMod val="50000"/>
                  </a:schemeClr>
                </a:solidFill>
                <a:cs typeface="Arial" panose="020B0604020202020204" pitchFamily="34" charset="0"/>
              </a:rPr>
              <a:t>-Las Imágenes y animaciones deben complementar al texto</a:t>
            </a:r>
          </a:p>
          <a:p>
            <a:pPr algn="just"/>
            <a:r>
              <a:rPr lang="es-VE" altLang="es-VE" sz="2800" dirty="0" smtClean="0">
                <a:solidFill>
                  <a:schemeClr val="bg2">
                    <a:lumMod val="50000"/>
                  </a:schemeClr>
                </a:solidFill>
                <a:cs typeface="Arial" panose="020B0604020202020204" pitchFamily="34" charset="0"/>
              </a:rPr>
              <a:t>-Reducir todo a su mínima expresión</a:t>
            </a:r>
          </a:p>
          <a:p>
            <a:pPr algn="just"/>
            <a:r>
              <a:rPr lang="es-VE" altLang="es-VE" sz="2800" dirty="0" smtClean="0">
                <a:solidFill>
                  <a:schemeClr val="bg2">
                    <a:lumMod val="50000"/>
                  </a:schemeClr>
                </a:solidFill>
                <a:cs typeface="Arial" panose="020B0604020202020204" pitchFamily="34" charset="0"/>
              </a:rPr>
              <a:t>-Asegúrate de ser claro, preciso y mantener buena postura, locución y buen tono de voz</a:t>
            </a:r>
          </a:p>
          <a:p>
            <a:pPr algn="just"/>
            <a:r>
              <a:rPr lang="es-VE" altLang="es-VE" sz="2800" dirty="0" smtClean="0">
                <a:solidFill>
                  <a:schemeClr val="bg2">
                    <a:lumMod val="50000"/>
                  </a:schemeClr>
                </a:solidFill>
                <a:cs typeface="Arial" panose="020B0604020202020204" pitchFamily="34" charset="0"/>
              </a:rPr>
              <a:t>-Es bueno diseñar para tu audiencia</a:t>
            </a:r>
            <a:endParaRPr lang="es-VE" altLang="es-VE" sz="2800" dirty="0">
              <a:solidFill>
                <a:schemeClr val="bg2">
                  <a:lumMod val="50000"/>
                </a:schemeClr>
              </a:solidFill>
              <a:cs typeface="Arial" panose="020B0604020202020204" pitchFamily="34" charset="0"/>
            </a:endParaRPr>
          </a:p>
        </p:txBody>
      </p:sp>
    </p:spTree>
    <p:extLst>
      <p:ext uri="{BB962C8B-B14F-4D97-AF65-F5344CB8AC3E}">
        <p14:creationId xmlns:p14="http://schemas.microsoft.com/office/powerpoint/2010/main" val="391086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p:nvSpPr>
        <p:spPr>
          <a:xfrm>
            <a:off x="1956112" y="3044279"/>
            <a:ext cx="8279775" cy="769441"/>
          </a:xfrm>
          <a:prstGeom prst="rect">
            <a:avLst/>
          </a:prstGeom>
        </p:spPr>
        <p:txBody>
          <a:bodyPr wrap="square">
            <a:spAutoFit/>
          </a:bodyPr>
          <a:lstStyle/>
          <a:p>
            <a:pPr algn="ctr"/>
            <a:r>
              <a:rPr lang="es-VE" altLang="es-VE" sz="4400" i="1" dirty="0" smtClean="0">
                <a:solidFill>
                  <a:schemeClr val="tx1">
                    <a:lumMod val="85000"/>
                    <a:lumOff val="15000"/>
                  </a:schemeClr>
                </a:solidFill>
                <a:cs typeface="Arial" panose="020B0604020202020204" pitchFamily="34" charset="0"/>
              </a:rPr>
              <a:t>www.DautomotrizUFT.weebly.com</a:t>
            </a:r>
          </a:p>
        </p:txBody>
      </p:sp>
    </p:spTree>
    <p:extLst>
      <p:ext uri="{BB962C8B-B14F-4D97-AF65-F5344CB8AC3E}">
        <p14:creationId xmlns:p14="http://schemas.microsoft.com/office/powerpoint/2010/main" val="2222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p:nvSpPr>
        <p:spPr>
          <a:xfrm>
            <a:off x="1354183" y="1910277"/>
            <a:ext cx="9483634" cy="1384995"/>
          </a:xfrm>
          <a:prstGeom prst="rect">
            <a:avLst/>
          </a:prstGeom>
        </p:spPr>
        <p:txBody>
          <a:bodyPr wrap="square">
            <a:spAutoFit/>
          </a:bodyPr>
          <a:lstStyle/>
          <a:p>
            <a:pPr algn="ctr"/>
            <a:r>
              <a:rPr lang="es-VE" altLang="es-VE" sz="2400" dirty="0" smtClean="0">
                <a:solidFill>
                  <a:schemeClr val="tx1">
                    <a:lumMod val="65000"/>
                    <a:lumOff val="35000"/>
                  </a:schemeClr>
                </a:solidFill>
                <a:cs typeface="Arial" panose="020B0604020202020204" pitchFamily="34" charset="0"/>
              </a:rPr>
              <a:t>Una Presentación es una </a:t>
            </a:r>
            <a:r>
              <a:rPr lang="es-VE" altLang="es-VE" sz="2800" b="1" dirty="0" smtClean="0">
                <a:solidFill>
                  <a:schemeClr val="tx1">
                    <a:lumMod val="75000"/>
                    <a:lumOff val="25000"/>
                  </a:schemeClr>
                </a:solidFill>
                <a:cs typeface="Arial" panose="020B0604020202020204" pitchFamily="34" charset="0"/>
              </a:rPr>
              <a:t>herramienta de apoyo </a:t>
            </a:r>
            <a:r>
              <a:rPr lang="es-VE" altLang="es-VE" sz="2400" dirty="0" smtClean="0">
                <a:solidFill>
                  <a:schemeClr val="tx1">
                    <a:lumMod val="65000"/>
                    <a:lumOff val="35000"/>
                  </a:schemeClr>
                </a:solidFill>
                <a:cs typeface="Arial" panose="020B0604020202020204" pitchFamily="34" charset="0"/>
              </a:rPr>
              <a:t>visual/auditiva que un expositor utiliza para despertar cautivar y mantener el interés y </a:t>
            </a:r>
            <a:r>
              <a:rPr lang="es-VE" altLang="es-VE" sz="2800" b="1" dirty="0" smtClean="0">
                <a:solidFill>
                  <a:schemeClr val="tx1">
                    <a:lumMod val="75000"/>
                    <a:lumOff val="25000"/>
                  </a:schemeClr>
                </a:solidFill>
                <a:cs typeface="Arial" panose="020B0604020202020204" pitchFamily="34" charset="0"/>
              </a:rPr>
              <a:t>atención</a:t>
            </a:r>
            <a:r>
              <a:rPr lang="es-VE" altLang="es-VE" sz="2400" dirty="0" smtClean="0">
                <a:solidFill>
                  <a:schemeClr val="tx1">
                    <a:lumMod val="65000"/>
                    <a:lumOff val="35000"/>
                  </a:schemeClr>
                </a:solidFill>
                <a:cs typeface="Arial" panose="020B0604020202020204" pitchFamily="34" charset="0"/>
              </a:rPr>
              <a:t> de su publico en </a:t>
            </a:r>
            <a:r>
              <a:rPr lang="es-VE" altLang="es-VE" sz="2400" dirty="0" smtClean="0">
                <a:solidFill>
                  <a:schemeClr val="tx1">
                    <a:lumMod val="65000"/>
                    <a:lumOff val="35000"/>
                  </a:schemeClr>
                </a:solidFill>
                <a:cs typeface="Arial" panose="020B0604020202020204" pitchFamily="34" charset="0"/>
              </a:rPr>
              <a:t>el</a:t>
            </a:r>
            <a:r>
              <a:rPr lang="es-VE" altLang="es-VE" sz="2400" dirty="0" smtClean="0">
                <a:solidFill>
                  <a:schemeClr val="tx1">
                    <a:lumMod val="65000"/>
                    <a:lumOff val="35000"/>
                  </a:schemeClr>
                </a:solidFill>
                <a:cs typeface="Arial" panose="020B0604020202020204" pitchFamily="34" charset="0"/>
              </a:rPr>
              <a:t> </a:t>
            </a:r>
            <a:r>
              <a:rPr lang="es-VE" altLang="es-VE" sz="2800" b="1" dirty="0" smtClean="0">
                <a:solidFill>
                  <a:schemeClr val="tx1">
                    <a:lumMod val="65000"/>
                    <a:lumOff val="35000"/>
                  </a:schemeClr>
                </a:solidFill>
                <a:cs typeface="Arial" panose="020B0604020202020204" pitchFamily="34" charset="0"/>
              </a:rPr>
              <a:t>mensaje</a:t>
            </a:r>
            <a:r>
              <a:rPr lang="es-VE" altLang="es-VE" sz="2400" dirty="0" smtClean="0">
                <a:solidFill>
                  <a:schemeClr val="tx1">
                    <a:lumMod val="65000"/>
                    <a:lumOff val="35000"/>
                  </a:schemeClr>
                </a:solidFill>
                <a:cs typeface="Arial" panose="020B0604020202020204" pitchFamily="34" charset="0"/>
              </a:rPr>
              <a:t> </a:t>
            </a:r>
            <a:r>
              <a:rPr lang="es-VE" altLang="es-VE" sz="2400" dirty="0" smtClean="0">
                <a:solidFill>
                  <a:schemeClr val="tx1">
                    <a:lumMod val="65000"/>
                    <a:lumOff val="35000"/>
                  </a:schemeClr>
                </a:solidFill>
                <a:cs typeface="Arial" panose="020B0604020202020204" pitchFamily="34" charset="0"/>
              </a:rPr>
              <a:t>que desea transmitir.</a:t>
            </a:r>
          </a:p>
        </p:txBody>
      </p:sp>
      <p:sp>
        <p:nvSpPr>
          <p:cNvPr id="8" name="Rectángulo 7"/>
          <p:cNvSpPr/>
          <p:nvPr/>
        </p:nvSpPr>
        <p:spPr>
          <a:xfrm>
            <a:off x="279544" y="4565468"/>
            <a:ext cx="11398650" cy="830997"/>
          </a:xfrm>
          <a:prstGeom prst="rect">
            <a:avLst/>
          </a:prstGeom>
        </p:spPr>
        <p:txBody>
          <a:bodyPr wrap="square">
            <a:spAutoFit/>
          </a:bodyPr>
          <a:lstStyle/>
          <a:p>
            <a:pPr algn="ctr"/>
            <a:r>
              <a:rPr lang="es-VE" altLang="es-VE" sz="2400" dirty="0" smtClean="0">
                <a:solidFill>
                  <a:schemeClr val="tx1">
                    <a:lumMod val="65000"/>
                    <a:lumOff val="35000"/>
                  </a:schemeClr>
                </a:solidFill>
                <a:cs typeface="Arial" panose="020B0604020202020204" pitchFamily="34" charset="0"/>
              </a:rPr>
              <a:t>Por lo general utilizan mucha información Gráfica como infografías, imágenes y videos</a:t>
            </a:r>
          </a:p>
          <a:p>
            <a:pPr algn="ctr"/>
            <a:endParaRPr lang="es-VE" altLang="es-VE" sz="2400" dirty="0">
              <a:solidFill>
                <a:schemeClr val="tx1">
                  <a:lumMod val="65000"/>
                  <a:lumOff val="35000"/>
                </a:schemeClr>
              </a:solidFill>
              <a:cs typeface="Arial" panose="020B0604020202020204" pitchFamily="34" charset="0"/>
            </a:endParaRPr>
          </a:p>
        </p:txBody>
      </p:sp>
    </p:spTree>
    <p:extLst>
      <p:ext uri="{BB962C8B-B14F-4D97-AF65-F5344CB8AC3E}">
        <p14:creationId xmlns:p14="http://schemas.microsoft.com/office/powerpoint/2010/main" val="210208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p:nvSpPr>
        <p:spPr>
          <a:xfrm>
            <a:off x="266481" y="776380"/>
            <a:ext cx="11398650" cy="1215717"/>
          </a:xfrm>
          <a:prstGeom prst="rect">
            <a:avLst/>
          </a:prstGeom>
        </p:spPr>
        <p:txBody>
          <a:bodyPr wrap="square">
            <a:spAutoFit/>
          </a:bodyPr>
          <a:lstStyle/>
          <a:p>
            <a:pPr algn="ctr"/>
            <a:r>
              <a:rPr lang="es-VE" altLang="es-VE" sz="2400" dirty="0" smtClean="0">
                <a:solidFill>
                  <a:schemeClr val="bg2">
                    <a:lumMod val="50000"/>
                  </a:schemeClr>
                </a:solidFill>
                <a:cs typeface="Arial" panose="020B0604020202020204" pitchFamily="34" charset="0"/>
              </a:rPr>
              <a:t>Una buena </a:t>
            </a:r>
            <a:r>
              <a:rPr lang="es-VE" altLang="es-VE" sz="2400" dirty="0" smtClean="0">
                <a:solidFill>
                  <a:schemeClr val="bg2">
                    <a:lumMod val="50000"/>
                  </a:schemeClr>
                </a:solidFill>
                <a:cs typeface="Arial" panose="020B0604020202020204" pitchFamily="34" charset="0"/>
              </a:rPr>
              <a:t>Presentación </a:t>
            </a:r>
            <a:r>
              <a:rPr lang="es-VE" altLang="es-VE" sz="2400" dirty="0" smtClean="0">
                <a:solidFill>
                  <a:schemeClr val="bg2">
                    <a:lumMod val="50000"/>
                  </a:schemeClr>
                </a:solidFill>
                <a:cs typeface="Arial" panose="020B0604020202020204" pitchFamily="34" charset="0"/>
              </a:rPr>
              <a:t>se compone de una serie de pasos que se pueden seguir para </a:t>
            </a:r>
            <a:r>
              <a:rPr lang="es-VE" altLang="es-VE" sz="2500" b="1" dirty="0" smtClean="0">
                <a:solidFill>
                  <a:schemeClr val="bg2">
                    <a:lumMod val="25000"/>
                  </a:schemeClr>
                </a:solidFill>
                <a:cs typeface="Arial" panose="020B0604020202020204" pitchFamily="34" charset="0"/>
              </a:rPr>
              <a:t>lograr transmitir el mensaje </a:t>
            </a:r>
            <a:r>
              <a:rPr lang="es-VE" altLang="es-VE" sz="2400" dirty="0" smtClean="0">
                <a:solidFill>
                  <a:schemeClr val="bg2">
                    <a:lumMod val="50000"/>
                  </a:schemeClr>
                </a:solidFill>
                <a:cs typeface="Arial" panose="020B0604020202020204" pitchFamily="34" charset="0"/>
              </a:rPr>
              <a:t>efectivamente</a:t>
            </a:r>
            <a:r>
              <a:rPr lang="es-VE" altLang="es-VE" sz="2400" dirty="0" smtClean="0">
                <a:solidFill>
                  <a:schemeClr val="bg2">
                    <a:lumMod val="50000"/>
                  </a:schemeClr>
                </a:solidFill>
                <a:cs typeface="Arial" panose="020B0604020202020204" pitchFamily="34" charset="0"/>
              </a:rPr>
              <a:t>, esto basado en algunos principios aplicables de Marketing y Psicología del Consumidor.</a:t>
            </a:r>
          </a:p>
        </p:txBody>
      </p:sp>
      <p:sp>
        <p:nvSpPr>
          <p:cNvPr id="10" name="Rectángulo 9"/>
          <p:cNvSpPr/>
          <p:nvPr/>
        </p:nvSpPr>
        <p:spPr>
          <a:xfrm>
            <a:off x="266481" y="2935021"/>
            <a:ext cx="11398650" cy="1077218"/>
          </a:xfrm>
          <a:prstGeom prst="rect">
            <a:avLst/>
          </a:prstGeom>
        </p:spPr>
        <p:txBody>
          <a:bodyPr wrap="square">
            <a:spAutoFit/>
          </a:bodyPr>
          <a:lstStyle/>
          <a:p>
            <a:pPr algn="ctr"/>
            <a:r>
              <a:rPr lang="es-VE" altLang="es-VE" sz="3200" b="1" dirty="0" smtClean="0">
                <a:solidFill>
                  <a:schemeClr val="bg2">
                    <a:lumMod val="25000"/>
                  </a:schemeClr>
                </a:solidFill>
                <a:cs typeface="Arial" panose="020B0604020202020204" pitchFamily="34" charset="0"/>
              </a:rPr>
              <a:t>30-20-10   </a:t>
            </a:r>
            <a:r>
              <a:rPr lang="es-VE" altLang="es-VE" sz="3200" b="1" dirty="0" smtClean="0">
                <a:solidFill>
                  <a:schemeClr val="bg2">
                    <a:lumMod val="25000"/>
                  </a:schemeClr>
                </a:solidFill>
                <a:cs typeface="Arial" panose="020B0604020202020204" pitchFamily="34" charset="0"/>
              </a:rPr>
              <a:t>Tamaño de letra 30 , </a:t>
            </a:r>
            <a:r>
              <a:rPr lang="es-VE" altLang="es-VE" sz="3200" b="1" dirty="0" smtClean="0">
                <a:solidFill>
                  <a:schemeClr val="bg2">
                    <a:lumMod val="25000"/>
                  </a:schemeClr>
                </a:solidFill>
                <a:cs typeface="Arial" panose="020B0604020202020204" pitchFamily="34" charset="0"/>
              </a:rPr>
              <a:t>20 minutos, 10 Láminas</a:t>
            </a:r>
          </a:p>
          <a:p>
            <a:pPr algn="ctr"/>
            <a:endParaRPr lang="es-VE" altLang="es-VE" sz="3200" b="1" dirty="0">
              <a:solidFill>
                <a:schemeClr val="bg2">
                  <a:lumMod val="25000"/>
                </a:schemeClr>
              </a:solidFill>
              <a:cs typeface="Arial" panose="020B0604020202020204" pitchFamily="34" charset="0"/>
            </a:endParaRPr>
          </a:p>
        </p:txBody>
      </p:sp>
      <p:sp>
        <p:nvSpPr>
          <p:cNvPr id="7" name="Rectángulo 6"/>
          <p:cNvSpPr/>
          <p:nvPr/>
        </p:nvSpPr>
        <p:spPr>
          <a:xfrm>
            <a:off x="1230303" y="4632262"/>
            <a:ext cx="9731394" cy="1200329"/>
          </a:xfrm>
          <a:prstGeom prst="rect">
            <a:avLst/>
          </a:prstGeom>
        </p:spPr>
        <p:txBody>
          <a:bodyPr wrap="square">
            <a:spAutoFit/>
          </a:bodyPr>
          <a:lstStyle/>
          <a:p>
            <a:pPr algn="ctr"/>
            <a:r>
              <a:rPr lang="es-VE" altLang="es-VE" sz="2400" dirty="0" smtClean="0">
                <a:solidFill>
                  <a:schemeClr val="tx1">
                    <a:lumMod val="65000"/>
                    <a:lumOff val="35000"/>
                  </a:schemeClr>
                </a:solidFill>
                <a:cs typeface="Arial" panose="020B0604020202020204" pitchFamily="34" charset="0"/>
              </a:rPr>
              <a:t>Es Importante tener claro </a:t>
            </a:r>
            <a:r>
              <a:rPr lang="es-ES" altLang="es-VE" sz="2400" dirty="0" smtClean="0">
                <a:solidFill>
                  <a:schemeClr val="tx1">
                    <a:lumMod val="65000"/>
                    <a:lumOff val="35000"/>
                  </a:schemeClr>
                </a:solidFill>
                <a:cs typeface="Arial" panose="020B0604020202020204" pitchFamily="34" charset="0"/>
              </a:rPr>
              <a:t>qué se quiere comunicar, y además hacerlo de manera breve y directa</a:t>
            </a:r>
            <a:endParaRPr lang="es-VE" altLang="es-VE" sz="2400" dirty="0" smtClean="0">
              <a:solidFill>
                <a:schemeClr val="tx1">
                  <a:lumMod val="65000"/>
                  <a:lumOff val="35000"/>
                </a:schemeClr>
              </a:solidFill>
              <a:cs typeface="Arial" panose="020B0604020202020204" pitchFamily="34" charset="0"/>
            </a:endParaRPr>
          </a:p>
          <a:p>
            <a:pPr algn="ctr"/>
            <a:endParaRPr lang="es-VE" altLang="es-VE" sz="2400" dirty="0">
              <a:solidFill>
                <a:schemeClr val="tx1">
                  <a:lumMod val="65000"/>
                  <a:lumOff val="35000"/>
                </a:schemeClr>
              </a:solidFill>
              <a:cs typeface="Arial" panose="020B0604020202020204" pitchFamily="34" charset="0"/>
            </a:endParaRPr>
          </a:p>
        </p:txBody>
      </p:sp>
    </p:spTree>
    <p:extLst>
      <p:ext uri="{BB962C8B-B14F-4D97-AF65-F5344CB8AC3E}">
        <p14:creationId xmlns:p14="http://schemas.microsoft.com/office/powerpoint/2010/main" val="16318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p:nvSpPr>
        <p:spPr>
          <a:xfrm>
            <a:off x="266481" y="514010"/>
            <a:ext cx="4932536" cy="707886"/>
          </a:xfrm>
          <a:prstGeom prst="rect">
            <a:avLst/>
          </a:prstGeom>
        </p:spPr>
        <p:txBody>
          <a:bodyPr wrap="square">
            <a:spAutoFit/>
          </a:bodyPr>
          <a:lstStyle/>
          <a:p>
            <a:pPr algn="just"/>
            <a:r>
              <a:rPr lang="es-VE" altLang="es-VE" sz="4000" b="1" dirty="0" smtClean="0">
                <a:solidFill>
                  <a:schemeClr val="tx1">
                    <a:lumMod val="65000"/>
                    <a:lumOff val="35000"/>
                  </a:schemeClr>
                </a:solidFill>
                <a:cs typeface="Arial" panose="020B0604020202020204" pitchFamily="34" charset="0"/>
              </a:rPr>
              <a:t>1. Proceso </a:t>
            </a:r>
            <a:r>
              <a:rPr lang="es-VE" altLang="es-VE" sz="4000" b="1" dirty="0" smtClean="0">
                <a:solidFill>
                  <a:schemeClr val="tx1">
                    <a:lumMod val="65000"/>
                    <a:lumOff val="35000"/>
                  </a:schemeClr>
                </a:solidFill>
                <a:cs typeface="Arial" panose="020B0604020202020204" pitchFamily="34" charset="0"/>
              </a:rPr>
              <a:t>Creativo</a:t>
            </a:r>
            <a:endParaRPr lang="es-VE" altLang="es-VE" sz="4000" b="1" dirty="0" smtClean="0">
              <a:solidFill>
                <a:schemeClr val="accent4">
                  <a:lumMod val="50000"/>
                </a:schemeClr>
              </a:solidFill>
              <a:cs typeface="Arial" panose="020B0604020202020204" pitchFamily="34" charset="0"/>
            </a:endParaRPr>
          </a:p>
        </p:txBody>
      </p:sp>
      <p:sp>
        <p:nvSpPr>
          <p:cNvPr id="7" name="Rectángulo 6"/>
          <p:cNvSpPr/>
          <p:nvPr/>
        </p:nvSpPr>
        <p:spPr>
          <a:xfrm>
            <a:off x="266481" y="2054556"/>
            <a:ext cx="11398650" cy="4401205"/>
          </a:xfrm>
          <a:prstGeom prst="rect">
            <a:avLst/>
          </a:prstGeom>
        </p:spPr>
        <p:txBody>
          <a:bodyPr wrap="square">
            <a:spAutoFit/>
          </a:bodyPr>
          <a:lstStyle/>
          <a:p>
            <a:pPr algn="just"/>
            <a:r>
              <a:rPr lang="es-VE" altLang="es-VE" sz="2800" dirty="0" smtClean="0">
                <a:solidFill>
                  <a:schemeClr val="bg2">
                    <a:lumMod val="50000"/>
                  </a:schemeClr>
                </a:solidFill>
                <a:cs typeface="Arial" panose="020B0604020202020204" pitchFamily="34" charset="0"/>
              </a:rPr>
              <a:t>-Búsqueda de Inspiración para la Presentación.</a:t>
            </a:r>
          </a:p>
          <a:p>
            <a:pPr algn="just"/>
            <a:endParaRPr lang="es-VE" altLang="es-VE" sz="2800" dirty="0" smtClean="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-Etapa de Definición de la </a:t>
            </a:r>
            <a:r>
              <a:rPr lang="es-VE" altLang="es-VE" sz="2800" dirty="0" smtClean="0">
                <a:solidFill>
                  <a:schemeClr val="bg2">
                    <a:lumMod val="50000"/>
                  </a:schemeClr>
                </a:solidFill>
                <a:cs typeface="Arial" panose="020B0604020202020204" pitchFamily="34" charset="0"/>
              </a:rPr>
              <a:t>presentación</a:t>
            </a:r>
            <a:endParaRPr lang="es-VE" altLang="es-VE" sz="2800" dirty="0" smtClean="0">
              <a:solidFill>
                <a:schemeClr val="bg2">
                  <a:lumMod val="50000"/>
                </a:schemeClr>
              </a:solidFill>
              <a:cs typeface="Arial" panose="020B0604020202020204" pitchFamily="34" charset="0"/>
            </a:endParaRPr>
          </a:p>
          <a:p>
            <a:pPr algn="just"/>
            <a:endParaRPr lang="es-VE" altLang="es-VE" sz="2800" dirty="0" smtClean="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-Estudio del tipo de Público para la que estará dirigida la presentación</a:t>
            </a:r>
          </a:p>
          <a:p>
            <a:pPr algn="just"/>
            <a:endParaRPr lang="es-VE" altLang="es-VE" sz="2800" dirty="0" smtClean="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-Definición de los objetivos o ideas centrales que se desean transmitir</a:t>
            </a:r>
          </a:p>
          <a:p>
            <a:pPr algn="just"/>
            <a:endParaRPr lang="es-VE" altLang="es-VE" sz="2800" dirty="0" smtClean="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-Maquetación </a:t>
            </a:r>
            <a:r>
              <a:rPr lang="es-VE" altLang="es-VE" sz="2800" dirty="0">
                <a:solidFill>
                  <a:schemeClr val="bg2">
                    <a:lumMod val="50000"/>
                  </a:schemeClr>
                </a:solidFill>
                <a:cs typeface="Arial" panose="020B0604020202020204" pitchFamily="34" charset="0"/>
              </a:rPr>
              <a:t>(Concepto, boceto y organización) </a:t>
            </a:r>
            <a:r>
              <a:rPr lang="es-VE" altLang="es-VE" sz="2800" dirty="0" smtClean="0">
                <a:solidFill>
                  <a:schemeClr val="bg2">
                    <a:lumMod val="50000"/>
                  </a:schemeClr>
                </a:solidFill>
                <a:cs typeface="Arial" panose="020B0604020202020204" pitchFamily="34" charset="0"/>
              </a:rPr>
              <a:t>de la Presentación.</a:t>
            </a:r>
          </a:p>
          <a:p>
            <a:pPr algn="just"/>
            <a:endParaRPr lang="es-VE" altLang="es-VE" sz="2800" dirty="0" smtClean="0">
              <a:solidFill>
                <a:schemeClr val="bg2">
                  <a:lumMod val="50000"/>
                </a:schemeClr>
              </a:solidFill>
              <a:cs typeface="Arial" panose="020B0604020202020204" pitchFamily="34" charset="0"/>
            </a:endParaRPr>
          </a:p>
        </p:txBody>
      </p:sp>
    </p:spTree>
    <p:extLst>
      <p:ext uri="{BB962C8B-B14F-4D97-AF65-F5344CB8AC3E}">
        <p14:creationId xmlns:p14="http://schemas.microsoft.com/office/powerpoint/2010/main" val="362139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p:nvSpPr>
        <p:spPr>
          <a:xfrm>
            <a:off x="266480" y="514010"/>
            <a:ext cx="6957279" cy="707886"/>
          </a:xfrm>
          <a:prstGeom prst="rect">
            <a:avLst/>
          </a:prstGeom>
        </p:spPr>
        <p:txBody>
          <a:bodyPr wrap="square">
            <a:spAutoFit/>
          </a:bodyPr>
          <a:lstStyle/>
          <a:p>
            <a:pPr algn="just"/>
            <a:r>
              <a:rPr lang="es-VE" altLang="es-VE" sz="4000" b="1" dirty="0" smtClean="0">
                <a:solidFill>
                  <a:schemeClr val="tx1">
                    <a:lumMod val="65000"/>
                    <a:lumOff val="35000"/>
                  </a:schemeClr>
                </a:solidFill>
                <a:cs typeface="Arial" panose="020B0604020202020204" pitchFamily="34" charset="0"/>
              </a:rPr>
              <a:t>2. Elección </a:t>
            </a:r>
            <a:r>
              <a:rPr lang="es-VE" altLang="es-VE" sz="4000" b="1" dirty="0" smtClean="0">
                <a:solidFill>
                  <a:schemeClr val="tx1">
                    <a:lumMod val="65000"/>
                    <a:lumOff val="35000"/>
                  </a:schemeClr>
                </a:solidFill>
                <a:cs typeface="Arial" panose="020B0604020202020204" pitchFamily="34" charset="0"/>
              </a:rPr>
              <a:t>de Software</a:t>
            </a:r>
            <a:endParaRPr lang="es-VE" altLang="es-VE" sz="4000" b="1" dirty="0" smtClean="0">
              <a:solidFill>
                <a:schemeClr val="accent4">
                  <a:lumMod val="50000"/>
                </a:schemeClr>
              </a:solidFill>
              <a:cs typeface="Arial" panose="020B0604020202020204" pitchFamily="34" charset="0"/>
            </a:endParaRPr>
          </a:p>
        </p:txBody>
      </p:sp>
      <p:sp>
        <p:nvSpPr>
          <p:cNvPr id="8" name="Rectángulo 7"/>
          <p:cNvSpPr/>
          <p:nvPr/>
        </p:nvSpPr>
        <p:spPr>
          <a:xfrm>
            <a:off x="266481" y="1793300"/>
            <a:ext cx="11398650" cy="3970318"/>
          </a:xfrm>
          <a:prstGeom prst="rect">
            <a:avLst/>
          </a:prstGeom>
        </p:spPr>
        <p:txBody>
          <a:bodyPr wrap="square">
            <a:spAutoFit/>
          </a:bodyPr>
          <a:lstStyle/>
          <a:p>
            <a:pPr algn="just"/>
            <a:r>
              <a:rPr lang="es-VE" altLang="es-VE" sz="2800" dirty="0" smtClean="0">
                <a:solidFill>
                  <a:schemeClr val="bg2">
                    <a:lumMod val="50000"/>
                  </a:schemeClr>
                </a:solidFill>
                <a:cs typeface="Arial" panose="020B0604020202020204" pitchFamily="34" charset="0"/>
              </a:rPr>
              <a:t>-Microsoft Office PowerPoint</a:t>
            </a:r>
          </a:p>
          <a:p>
            <a:pPr algn="just"/>
            <a:endParaRPr lang="es-VE" altLang="es-VE" sz="2800" dirty="0" smtClean="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-Apple </a:t>
            </a:r>
            <a:r>
              <a:rPr lang="es-VE" altLang="es-VE" sz="2800" dirty="0" err="1" smtClean="0">
                <a:solidFill>
                  <a:schemeClr val="bg2">
                    <a:lumMod val="50000"/>
                  </a:schemeClr>
                </a:solidFill>
                <a:cs typeface="Arial" panose="020B0604020202020204" pitchFamily="34" charset="0"/>
              </a:rPr>
              <a:t>Keynote</a:t>
            </a:r>
            <a:endParaRPr lang="es-VE" altLang="es-VE" sz="2800" dirty="0" smtClean="0">
              <a:solidFill>
                <a:schemeClr val="bg2">
                  <a:lumMod val="50000"/>
                </a:schemeClr>
              </a:solidFill>
              <a:cs typeface="Arial" panose="020B0604020202020204" pitchFamily="34" charset="0"/>
            </a:endParaRPr>
          </a:p>
          <a:p>
            <a:pPr algn="just"/>
            <a:endParaRPr lang="es-VE" altLang="es-VE" sz="2800" dirty="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a:t>
            </a:r>
            <a:r>
              <a:rPr lang="es-VE" altLang="es-VE" sz="2800" dirty="0" err="1" smtClean="0">
                <a:solidFill>
                  <a:schemeClr val="bg2">
                    <a:lumMod val="50000"/>
                  </a:schemeClr>
                </a:solidFill>
                <a:cs typeface="Arial" panose="020B0604020202020204" pitchFamily="34" charset="0"/>
              </a:rPr>
              <a:t>Slideshare</a:t>
            </a:r>
            <a:endParaRPr lang="es-VE" altLang="es-VE" sz="2800" dirty="0" smtClean="0">
              <a:solidFill>
                <a:schemeClr val="bg2">
                  <a:lumMod val="50000"/>
                </a:schemeClr>
              </a:solidFill>
              <a:cs typeface="Arial" panose="020B0604020202020204" pitchFamily="34" charset="0"/>
            </a:endParaRPr>
          </a:p>
          <a:p>
            <a:pPr algn="just"/>
            <a:endParaRPr lang="es-VE" altLang="es-VE" sz="2800" dirty="0" smtClean="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a:t>
            </a:r>
            <a:r>
              <a:rPr lang="es-VE" altLang="es-VE" sz="2800" dirty="0" err="1" smtClean="0">
                <a:solidFill>
                  <a:schemeClr val="bg2">
                    <a:lumMod val="50000"/>
                  </a:schemeClr>
                </a:solidFill>
                <a:cs typeface="Arial" panose="020B0604020202020204" pitchFamily="34" charset="0"/>
              </a:rPr>
              <a:t>Prezi</a:t>
            </a:r>
            <a:endParaRPr lang="es-VE" altLang="es-VE" sz="2800" dirty="0" smtClean="0">
              <a:solidFill>
                <a:schemeClr val="bg2">
                  <a:lumMod val="50000"/>
                </a:schemeClr>
              </a:solidFill>
              <a:cs typeface="Arial" panose="020B0604020202020204" pitchFamily="34" charset="0"/>
            </a:endParaRPr>
          </a:p>
          <a:p>
            <a:pPr algn="just"/>
            <a:endParaRPr lang="es-VE" altLang="es-VE" sz="2800" dirty="0" smtClean="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-Adobe Flash/</a:t>
            </a:r>
            <a:r>
              <a:rPr lang="es-VE" altLang="es-VE" sz="2800" dirty="0" err="1" smtClean="0">
                <a:solidFill>
                  <a:schemeClr val="bg2">
                    <a:lumMod val="50000"/>
                  </a:schemeClr>
                </a:solidFill>
                <a:cs typeface="Arial" panose="020B0604020202020204" pitchFamily="34" charset="0"/>
              </a:rPr>
              <a:t>AfterEffects</a:t>
            </a:r>
            <a:endParaRPr lang="es-VE" altLang="es-VE" sz="2800" dirty="0" smtClean="0">
              <a:solidFill>
                <a:schemeClr val="bg2">
                  <a:lumMod val="50000"/>
                </a:schemeClr>
              </a:solidFill>
              <a:cs typeface="Arial" panose="020B0604020202020204" pitchFamily="34" charset="0"/>
            </a:endParaRPr>
          </a:p>
        </p:txBody>
      </p:sp>
      <p:sp>
        <p:nvSpPr>
          <p:cNvPr id="9" name="Rectángulo 8"/>
          <p:cNvSpPr/>
          <p:nvPr/>
        </p:nvSpPr>
        <p:spPr>
          <a:xfrm>
            <a:off x="266481" y="5995759"/>
            <a:ext cx="11398650" cy="707886"/>
          </a:xfrm>
          <a:prstGeom prst="rect">
            <a:avLst/>
          </a:prstGeom>
        </p:spPr>
        <p:txBody>
          <a:bodyPr wrap="square">
            <a:spAutoFit/>
          </a:bodyPr>
          <a:lstStyle/>
          <a:p>
            <a:pPr algn="just"/>
            <a:r>
              <a:rPr lang="es-VE" altLang="es-VE" sz="2000" dirty="0" smtClean="0">
                <a:solidFill>
                  <a:schemeClr val="bg2">
                    <a:lumMod val="50000"/>
                  </a:schemeClr>
                </a:solidFill>
                <a:cs typeface="Arial" panose="020B0604020202020204" pitchFamily="34" charset="0"/>
              </a:rPr>
              <a:t>Cada Software ofrece diferentes ventajas y posibilidades frente a los otros, elige el que más se adapte a tus necesidades</a:t>
            </a:r>
          </a:p>
        </p:txBody>
      </p:sp>
    </p:spTree>
    <p:extLst>
      <p:ext uri="{BB962C8B-B14F-4D97-AF65-F5344CB8AC3E}">
        <p14:creationId xmlns:p14="http://schemas.microsoft.com/office/powerpoint/2010/main" val="263136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p:nvSpPr>
        <p:spPr>
          <a:xfrm>
            <a:off x="266480" y="514010"/>
            <a:ext cx="6957279" cy="707886"/>
          </a:xfrm>
          <a:prstGeom prst="rect">
            <a:avLst/>
          </a:prstGeom>
        </p:spPr>
        <p:txBody>
          <a:bodyPr wrap="square">
            <a:spAutoFit/>
          </a:bodyPr>
          <a:lstStyle/>
          <a:p>
            <a:pPr algn="just"/>
            <a:r>
              <a:rPr lang="es-VE" altLang="es-VE" sz="4000" b="1" dirty="0" smtClean="0">
                <a:solidFill>
                  <a:schemeClr val="tx1">
                    <a:lumMod val="65000"/>
                    <a:lumOff val="35000"/>
                  </a:schemeClr>
                </a:solidFill>
                <a:cs typeface="Arial" panose="020B0604020202020204" pitchFamily="34" charset="0"/>
              </a:rPr>
              <a:t>3. Selección </a:t>
            </a:r>
            <a:r>
              <a:rPr lang="es-VE" altLang="es-VE" sz="4000" b="1" dirty="0" smtClean="0">
                <a:solidFill>
                  <a:schemeClr val="tx1">
                    <a:lumMod val="65000"/>
                    <a:lumOff val="35000"/>
                  </a:schemeClr>
                </a:solidFill>
                <a:cs typeface="Arial" panose="020B0604020202020204" pitchFamily="34" charset="0"/>
              </a:rPr>
              <a:t>de </a:t>
            </a:r>
            <a:r>
              <a:rPr lang="es-VE" altLang="es-VE" sz="4000" b="1" dirty="0" smtClean="0">
                <a:solidFill>
                  <a:srgbClr val="660033"/>
                </a:solidFill>
                <a:cs typeface="Arial" panose="020B0604020202020204" pitchFamily="34" charset="0"/>
              </a:rPr>
              <a:t>C</a:t>
            </a:r>
            <a:r>
              <a:rPr lang="es-VE" altLang="es-VE" sz="4000" b="1" dirty="0" smtClean="0">
                <a:solidFill>
                  <a:srgbClr val="002060"/>
                </a:solidFill>
                <a:cs typeface="Arial" panose="020B0604020202020204" pitchFamily="34" charset="0"/>
              </a:rPr>
              <a:t>o</a:t>
            </a:r>
            <a:r>
              <a:rPr lang="es-VE" altLang="es-VE" sz="4000" b="1" dirty="0" smtClean="0">
                <a:solidFill>
                  <a:schemeClr val="accent1">
                    <a:lumMod val="75000"/>
                  </a:schemeClr>
                </a:solidFill>
                <a:cs typeface="Arial" panose="020B0604020202020204" pitchFamily="34" charset="0"/>
              </a:rPr>
              <a:t>l</a:t>
            </a:r>
            <a:r>
              <a:rPr lang="es-VE" altLang="es-VE" sz="4000" b="1" dirty="0" smtClean="0">
                <a:solidFill>
                  <a:schemeClr val="accent6">
                    <a:lumMod val="75000"/>
                  </a:schemeClr>
                </a:solidFill>
                <a:cs typeface="Arial" panose="020B0604020202020204" pitchFamily="34" charset="0"/>
              </a:rPr>
              <a:t>o</a:t>
            </a:r>
            <a:r>
              <a:rPr lang="es-VE" altLang="es-VE" sz="4000" b="1" dirty="0" smtClean="0">
                <a:solidFill>
                  <a:srgbClr val="FFC000"/>
                </a:solidFill>
                <a:cs typeface="Arial" panose="020B0604020202020204" pitchFamily="34" charset="0"/>
              </a:rPr>
              <a:t>r</a:t>
            </a:r>
            <a:r>
              <a:rPr lang="es-VE" altLang="es-VE" sz="4000" b="1" dirty="0" smtClean="0">
                <a:solidFill>
                  <a:srgbClr val="FF6600"/>
                </a:solidFill>
                <a:cs typeface="Arial" panose="020B0604020202020204" pitchFamily="34" charset="0"/>
              </a:rPr>
              <a:t>e</a:t>
            </a:r>
            <a:r>
              <a:rPr lang="es-VE" altLang="es-VE" sz="4000" b="1" dirty="0" smtClean="0">
                <a:solidFill>
                  <a:srgbClr val="C00000"/>
                </a:solidFill>
                <a:cs typeface="Arial" panose="020B0604020202020204" pitchFamily="34" charset="0"/>
              </a:rPr>
              <a:t>s</a:t>
            </a:r>
          </a:p>
        </p:txBody>
      </p:sp>
      <p:sp>
        <p:nvSpPr>
          <p:cNvPr id="8" name="Rectángulo 7"/>
          <p:cNvSpPr/>
          <p:nvPr/>
        </p:nvSpPr>
        <p:spPr>
          <a:xfrm>
            <a:off x="266481" y="2054556"/>
            <a:ext cx="11398650" cy="1384995"/>
          </a:xfrm>
          <a:prstGeom prst="rect">
            <a:avLst/>
          </a:prstGeom>
        </p:spPr>
        <p:txBody>
          <a:bodyPr wrap="square">
            <a:spAutoFit/>
          </a:bodyPr>
          <a:lstStyle/>
          <a:p>
            <a:pPr algn="just"/>
            <a:r>
              <a:rPr lang="es-VE" altLang="es-VE" sz="2800" dirty="0" smtClean="0">
                <a:solidFill>
                  <a:schemeClr val="bg2">
                    <a:lumMod val="50000"/>
                  </a:schemeClr>
                </a:solidFill>
                <a:cs typeface="Arial" panose="020B0604020202020204" pitchFamily="34" charset="0"/>
              </a:rPr>
              <a:t>-Teoría del Color</a:t>
            </a:r>
          </a:p>
          <a:p>
            <a:pPr algn="just"/>
            <a:endParaRPr lang="es-VE" altLang="es-VE" sz="2800" dirty="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-www.Color.adobe.com</a:t>
            </a:r>
          </a:p>
        </p:txBody>
      </p:sp>
      <p:sp>
        <p:nvSpPr>
          <p:cNvPr id="9" name="Rectángulo 8"/>
          <p:cNvSpPr/>
          <p:nvPr/>
        </p:nvSpPr>
        <p:spPr>
          <a:xfrm>
            <a:off x="266481" y="5995759"/>
            <a:ext cx="11398650" cy="707886"/>
          </a:xfrm>
          <a:prstGeom prst="rect">
            <a:avLst/>
          </a:prstGeom>
        </p:spPr>
        <p:txBody>
          <a:bodyPr wrap="square">
            <a:spAutoFit/>
          </a:bodyPr>
          <a:lstStyle/>
          <a:p>
            <a:pPr algn="just"/>
            <a:r>
              <a:rPr lang="es-VE" altLang="es-VE" sz="2000" dirty="0" smtClean="0">
                <a:solidFill>
                  <a:schemeClr val="bg2">
                    <a:lumMod val="50000"/>
                  </a:schemeClr>
                </a:solidFill>
                <a:cs typeface="Arial" panose="020B0604020202020204" pitchFamily="34" charset="0"/>
              </a:rPr>
              <a:t>Debes tomar en cuenta el propósito de la presentación y elegir una paleta de colores que ofrezcan armonía, no olvides que cada color afecta las emociones de distintas maneras</a:t>
            </a: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8305" y="2978460"/>
            <a:ext cx="2862944" cy="2862944"/>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8305" y="345332"/>
            <a:ext cx="2862944" cy="2862944"/>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1250" y="340064"/>
            <a:ext cx="2862943" cy="2862943"/>
          </a:xfrm>
          <a:prstGeom prst="rect">
            <a:avLst/>
          </a:prstGeom>
        </p:spPr>
      </p:pic>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1249" y="2977730"/>
            <a:ext cx="2862944" cy="2862944"/>
          </a:xfrm>
          <a:prstGeom prst="rect">
            <a:avLst/>
          </a:prstGeom>
        </p:spPr>
      </p:pic>
    </p:spTree>
    <p:extLst>
      <p:ext uri="{BB962C8B-B14F-4D97-AF65-F5344CB8AC3E}">
        <p14:creationId xmlns:p14="http://schemas.microsoft.com/office/powerpoint/2010/main" val="276931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p:nvSpPr>
        <p:spPr>
          <a:xfrm>
            <a:off x="266480" y="514010"/>
            <a:ext cx="6957279" cy="769441"/>
          </a:xfrm>
          <a:prstGeom prst="rect">
            <a:avLst/>
          </a:prstGeom>
        </p:spPr>
        <p:txBody>
          <a:bodyPr wrap="square">
            <a:spAutoFit/>
          </a:bodyPr>
          <a:lstStyle/>
          <a:p>
            <a:pPr algn="just"/>
            <a:r>
              <a:rPr lang="es-VE" altLang="es-VE" sz="4000" b="1" dirty="0" smtClean="0">
                <a:solidFill>
                  <a:schemeClr val="tx1">
                    <a:lumMod val="65000"/>
                    <a:lumOff val="35000"/>
                  </a:schemeClr>
                </a:solidFill>
                <a:cs typeface="Arial" panose="020B0604020202020204" pitchFamily="34" charset="0"/>
              </a:rPr>
              <a:t>4. Elección </a:t>
            </a:r>
            <a:r>
              <a:rPr lang="es-VE" altLang="es-VE" sz="4000" b="1" dirty="0" smtClean="0">
                <a:solidFill>
                  <a:schemeClr val="tx1">
                    <a:lumMod val="65000"/>
                    <a:lumOff val="35000"/>
                  </a:schemeClr>
                </a:solidFill>
                <a:cs typeface="Arial" panose="020B0604020202020204" pitchFamily="34" charset="0"/>
              </a:rPr>
              <a:t>de </a:t>
            </a:r>
            <a:r>
              <a:rPr lang="es-VE" altLang="es-VE" sz="4400" b="1" i="1" dirty="0" smtClean="0">
                <a:solidFill>
                  <a:schemeClr val="tx1">
                    <a:lumMod val="65000"/>
                    <a:lumOff val="35000"/>
                  </a:schemeClr>
                </a:solidFill>
                <a:latin typeface="Bradley Hand ITC" panose="03070402050302030203" pitchFamily="66" charset="0"/>
                <a:cs typeface="Arial" panose="020B0604020202020204" pitchFamily="34" charset="0"/>
              </a:rPr>
              <a:t>Tipografía</a:t>
            </a:r>
            <a:endParaRPr lang="es-VE" altLang="es-VE" sz="4400" b="1" i="1" dirty="0" smtClean="0">
              <a:solidFill>
                <a:srgbClr val="C00000"/>
              </a:solidFill>
              <a:latin typeface="Bradley Hand ITC" panose="03070402050302030203" pitchFamily="66" charset="0"/>
              <a:cs typeface="Arial" panose="020B0604020202020204" pitchFamily="34" charset="0"/>
            </a:endParaRPr>
          </a:p>
        </p:txBody>
      </p:sp>
      <p:sp>
        <p:nvSpPr>
          <p:cNvPr id="8" name="Rectángulo 7"/>
          <p:cNvSpPr/>
          <p:nvPr/>
        </p:nvSpPr>
        <p:spPr>
          <a:xfrm>
            <a:off x="266481" y="2054556"/>
            <a:ext cx="11398650" cy="2677656"/>
          </a:xfrm>
          <a:prstGeom prst="rect">
            <a:avLst/>
          </a:prstGeom>
        </p:spPr>
        <p:txBody>
          <a:bodyPr wrap="square">
            <a:spAutoFit/>
          </a:bodyPr>
          <a:lstStyle/>
          <a:p>
            <a:pPr algn="just"/>
            <a:r>
              <a:rPr lang="es-VE" altLang="es-VE" sz="2800" dirty="0" smtClean="0">
                <a:solidFill>
                  <a:schemeClr val="bg2">
                    <a:lumMod val="50000"/>
                  </a:schemeClr>
                </a:solidFill>
                <a:cs typeface="Arial" panose="020B0604020202020204" pitchFamily="34" charset="0"/>
              </a:rPr>
              <a:t>-Fácil de Leer a lo largo de todo el auditorio o sala de exposición</a:t>
            </a:r>
          </a:p>
          <a:p>
            <a:pPr algn="just"/>
            <a:endParaRPr lang="es-VE" altLang="es-VE" sz="2800" dirty="0" smtClean="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-No usar mas de  3 tipos de Letra en un mismo trabajo</a:t>
            </a:r>
          </a:p>
          <a:p>
            <a:pPr algn="just"/>
            <a:endParaRPr lang="es-VE" altLang="es-VE" sz="2800" dirty="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-Se recomienda utilizar la Jerarquía (Título, Cuerpo, Destacado)</a:t>
            </a:r>
          </a:p>
          <a:p>
            <a:pPr algn="just"/>
            <a:endParaRPr lang="es-VE" altLang="es-VE" sz="2800" dirty="0">
              <a:solidFill>
                <a:schemeClr val="bg2">
                  <a:lumMod val="50000"/>
                </a:schemeClr>
              </a:solidFill>
              <a:cs typeface="Arial" panose="020B0604020202020204" pitchFamily="34" charset="0"/>
            </a:endParaRPr>
          </a:p>
        </p:txBody>
      </p:sp>
      <p:sp>
        <p:nvSpPr>
          <p:cNvPr id="9" name="Rectángulo 8"/>
          <p:cNvSpPr/>
          <p:nvPr/>
        </p:nvSpPr>
        <p:spPr>
          <a:xfrm>
            <a:off x="266480" y="4732212"/>
            <a:ext cx="11398650" cy="2000548"/>
          </a:xfrm>
          <a:prstGeom prst="rect">
            <a:avLst/>
          </a:prstGeom>
        </p:spPr>
        <p:txBody>
          <a:bodyPr wrap="square">
            <a:spAutoFit/>
          </a:bodyPr>
          <a:lstStyle/>
          <a:p>
            <a:pPr algn="just"/>
            <a:r>
              <a:rPr lang="es-VE" altLang="es-VE" sz="2000" dirty="0" smtClean="0">
                <a:solidFill>
                  <a:schemeClr val="bg2">
                    <a:lumMod val="50000"/>
                  </a:schemeClr>
                </a:solidFill>
                <a:cs typeface="Arial" panose="020B0604020202020204" pitchFamily="34" charset="0"/>
              </a:rPr>
              <a:t>Recuerda que las fuentes con </a:t>
            </a:r>
            <a:r>
              <a:rPr lang="es-VE" altLang="es-VE" sz="2400" dirty="0" err="1" smtClean="0">
                <a:solidFill>
                  <a:srgbClr val="40362D"/>
                </a:solidFill>
                <a:latin typeface="Times New Roman" panose="02020603050405020304" pitchFamily="18" charset="0"/>
                <a:cs typeface="Times New Roman" panose="02020603050405020304" pitchFamily="18" charset="0"/>
              </a:rPr>
              <a:t>Serifa</a:t>
            </a:r>
            <a:r>
              <a:rPr lang="es-VE" altLang="es-VE" sz="2000" dirty="0" smtClean="0">
                <a:solidFill>
                  <a:schemeClr val="bg2">
                    <a:lumMod val="50000"/>
                  </a:schemeClr>
                </a:solidFill>
                <a:cs typeface="Arial" panose="020B0604020202020204" pitchFamily="34" charset="0"/>
              </a:rPr>
              <a:t> son más fáciles de leer en trabajos impresos y a largas distancias y otorgan un sentido de elegancia, sin embargo en los equipos electrónicos el efecto es el contrario debido a que se distorsionan con los pixeles de las pantallas en algunos casos.</a:t>
            </a:r>
          </a:p>
          <a:p>
            <a:pPr algn="just"/>
            <a:endParaRPr lang="es-VE" altLang="es-VE" sz="2000" dirty="0">
              <a:solidFill>
                <a:schemeClr val="bg2">
                  <a:lumMod val="50000"/>
                </a:schemeClr>
              </a:solidFill>
              <a:cs typeface="Arial" panose="020B0604020202020204" pitchFamily="34" charset="0"/>
            </a:endParaRPr>
          </a:p>
          <a:p>
            <a:pPr algn="just"/>
            <a:r>
              <a:rPr lang="es-VE" altLang="es-VE" sz="2000" dirty="0" smtClean="0">
                <a:solidFill>
                  <a:schemeClr val="bg2">
                    <a:lumMod val="50000"/>
                  </a:schemeClr>
                </a:solidFill>
                <a:cs typeface="Arial" panose="020B0604020202020204" pitchFamily="34" charset="0"/>
              </a:rPr>
              <a:t>Fuentes Recomendadas (Arial, </a:t>
            </a:r>
            <a:r>
              <a:rPr lang="es-VE" altLang="es-VE" sz="2000" dirty="0" err="1" smtClean="0">
                <a:solidFill>
                  <a:schemeClr val="bg2">
                    <a:lumMod val="50000"/>
                  </a:schemeClr>
                </a:solidFill>
                <a:cs typeface="Arial" panose="020B0604020202020204" pitchFamily="34" charset="0"/>
              </a:rPr>
              <a:t>Helvetica</a:t>
            </a:r>
            <a:r>
              <a:rPr lang="es-VE" altLang="es-VE" sz="2000" dirty="0" smtClean="0">
                <a:solidFill>
                  <a:schemeClr val="bg2">
                    <a:lumMod val="50000"/>
                  </a:schemeClr>
                </a:solidFill>
                <a:cs typeface="Arial" panose="020B0604020202020204" pitchFamily="34" charset="0"/>
              </a:rPr>
              <a:t>, Gill Sans, </a:t>
            </a:r>
            <a:r>
              <a:rPr lang="es-VE" altLang="es-VE" sz="2000" dirty="0" err="1" smtClean="0">
                <a:solidFill>
                  <a:schemeClr val="bg2">
                    <a:lumMod val="50000"/>
                  </a:schemeClr>
                </a:solidFill>
                <a:cs typeface="Arial" panose="020B0604020202020204" pitchFamily="34" charset="0"/>
              </a:rPr>
              <a:t>Myriad</a:t>
            </a:r>
            <a:r>
              <a:rPr lang="es-VE" altLang="es-VE" sz="2000" dirty="0" smtClean="0">
                <a:solidFill>
                  <a:schemeClr val="bg2">
                    <a:lumMod val="50000"/>
                  </a:schemeClr>
                </a:solidFill>
                <a:cs typeface="Arial" panose="020B0604020202020204" pitchFamily="34" charset="0"/>
              </a:rPr>
              <a:t> Pro, Calibri</a:t>
            </a:r>
          </a:p>
          <a:p>
            <a:pPr algn="just"/>
            <a:r>
              <a:rPr lang="es-VE" altLang="es-VE" sz="2000" dirty="0" smtClean="0">
                <a:solidFill>
                  <a:schemeClr val="bg2">
                    <a:lumMod val="50000"/>
                  </a:schemeClr>
                </a:solidFill>
                <a:cs typeface="Arial" panose="020B0604020202020204" pitchFamily="34" charset="0"/>
              </a:rPr>
              <a:t>Fuentes No Recomendadas (Comic Sans, Brush, </a:t>
            </a:r>
            <a:r>
              <a:rPr lang="es-VE" altLang="es-VE" sz="2000" dirty="0" err="1" smtClean="0">
                <a:solidFill>
                  <a:schemeClr val="bg2">
                    <a:lumMod val="50000"/>
                  </a:schemeClr>
                </a:solidFill>
                <a:cs typeface="Arial" panose="020B0604020202020204" pitchFamily="34" charset="0"/>
              </a:rPr>
              <a:t>Lobster</a:t>
            </a:r>
            <a:r>
              <a:rPr lang="es-VE" altLang="es-VE" sz="2000" dirty="0" smtClean="0">
                <a:solidFill>
                  <a:schemeClr val="bg2">
                    <a:lumMod val="50000"/>
                  </a:schemeClr>
                </a:solidFill>
                <a:cs typeface="Arial" panose="020B0604020202020204" pitchFamily="34" charset="0"/>
              </a:rPr>
              <a:t>, Papyrus)</a:t>
            </a:r>
          </a:p>
        </p:txBody>
      </p:sp>
    </p:spTree>
    <p:extLst>
      <p:ext uri="{BB962C8B-B14F-4D97-AF65-F5344CB8AC3E}">
        <p14:creationId xmlns:p14="http://schemas.microsoft.com/office/powerpoint/2010/main" val="323895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p:cNvSpPr/>
          <p:nvPr/>
        </p:nvSpPr>
        <p:spPr>
          <a:xfrm>
            <a:off x="266480" y="514010"/>
            <a:ext cx="10353623" cy="707886"/>
          </a:xfrm>
          <a:prstGeom prst="rect">
            <a:avLst/>
          </a:prstGeom>
        </p:spPr>
        <p:txBody>
          <a:bodyPr wrap="square">
            <a:spAutoFit/>
          </a:bodyPr>
          <a:lstStyle/>
          <a:p>
            <a:pPr algn="just"/>
            <a:r>
              <a:rPr lang="es-VE" altLang="es-VE" sz="4000" dirty="0" smtClean="0">
                <a:solidFill>
                  <a:schemeClr val="bg2">
                    <a:lumMod val="50000"/>
                  </a:schemeClr>
                </a:solidFill>
                <a:cs typeface="Arial" panose="020B0604020202020204" pitchFamily="34" charset="0"/>
              </a:rPr>
              <a:t>Es bueno </a:t>
            </a:r>
            <a:r>
              <a:rPr lang="es-VE" altLang="es-VE" sz="4000" b="1" dirty="0" smtClean="0">
                <a:solidFill>
                  <a:schemeClr val="bg2">
                    <a:lumMod val="25000"/>
                  </a:schemeClr>
                </a:solidFill>
                <a:cs typeface="Arial" panose="020B0604020202020204" pitchFamily="34" charset="0"/>
              </a:rPr>
              <a:t>Resaltar</a:t>
            </a:r>
            <a:r>
              <a:rPr lang="es-VE" altLang="es-VE" sz="4000" dirty="0" smtClean="0">
                <a:solidFill>
                  <a:schemeClr val="bg2">
                    <a:lumMod val="50000"/>
                  </a:schemeClr>
                </a:solidFill>
                <a:cs typeface="Arial" panose="020B0604020202020204" pitchFamily="34" charset="0"/>
              </a:rPr>
              <a:t> algunas Ideas IMPORTANTES</a:t>
            </a:r>
            <a:endParaRPr lang="es-VE" altLang="es-VE" sz="4400" i="1" dirty="0" smtClean="0">
              <a:solidFill>
                <a:schemeClr val="bg2">
                  <a:lumMod val="50000"/>
                </a:schemeClr>
              </a:solidFill>
              <a:latin typeface="Bradley Hand ITC" panose="03070402050302030203" pitchFamily="66" charset="0"/>
              <a:cs typeface="Arial" panose="020B0604020202020204" pitchFamily="34" charset="0"/>
            </a:endParaRPr>
          </a:p>
        </p:txBody>
      </p:sp>
      <p:sp>
        <p:nvSpPr>
          <p:cNvPr id="8" name="Rectángulo 7"/>
          <p:cNvSpPr/>
          <p:nvPr/>
        </p:nvSpPr>
        <p:spPr>
          <a:xfrm>
            <a:off x="266480" y="1735906"/>
            <a:ext cx="11398650" cy="1815882"/>
          </a:xfrm>
          <a:prstGeom prst="rect">
            <a:avLst/>
          </a:prstGeom>
        </p:spPr>
        <p:txBody>
          <a:bodyPr wrap="square">
            <a:spAutoFit/>
          </a:bodyPr>
          <a:lstStyle/>
          <a:p>
            <a:pPr algn="just"/>
            <a:r>
              <a:rPr lang="es-VE" altLang="es-VE" sz="2800" dirty="0" smtClean="0">
                <a:solidFill>
                  <a:schemeClr val="bg2">
                    <a:lumMod val="50000"/>
                  </a:schemeClr>
                </a:solidFill>
                <a:cs typeface="Arial" panose="020B0604020202020204" pitchFamily="34" charset="0"/>
              </a:rPr>
              <a:t>-Uso de MAYUSCULAS o </a:t>
            </a:r>
            <a:r>
              <a:rPr lang="es-VE" altLang="es-VE" sz="2800" b="1" dirty="0" smtClean="0">
                <a:solidFill>
                  <a:schemeClr val="bg2">
                    <a:lumMod val="25000"/>
                  </a:schemeClr>
                </a:solidFill>
                <a:cs typeface="Arial" panose="020B0604020202020204" pitchFamily="34" charset="0"/>
              </a:rPr>
              <a:t>Negritas</a:t>
            </a:r>
            <a:endParaRPr lang="es-VE" altLang="es-VE" sz="2800" b="1" dirty="0" smtClean="0">
              <a:solidFill>
                <a:schemeClr val="bg2">
                  <a:lumMod val="50000"/>
                </a:schemeClr>
              </a:solidFill>
              <a:cs typeface="Arial" panose="020B0604020202020204" pitchFamily="34" charset="0"/>
            </a:endParaRPr>
          </a:p>
          <a:p>
            <a:pPr algn="just"/>
            <a:endParaRPr lang="es-VE" altLang="es-VE" sz="2800" dirty="0" smtClean="0">
              <a:solidFill>
                <a:schemeClr val="bg2">
                  <a:lumMod val="50000"/>
                </a:schemeClr>
              </a:solidFill>
              <a:cs typeface="Arial" panose="020B0604020202020204" pitchFamily="34" charset="0"/>
            </a:endParaRPr>
          </a:p>
          <a:p>
            <a:pPr algn="just"/>
            <a:r>
              <a:rPr lang="es-VE" altLang="es-VE" sz="2800" dirty="0" smtClean="0">
                <a:solidFill>
                  <a:schemeClr val="bg2">
                    <a:lumMod val="50000"/>
                  </a:schemeClr>
                </a:solidFill>
                <a:cs typeface="Arial" panose="020B0604020202020204" pitchFamily="34" charset="0"/>
              </a:rPr>
              <a:t>-Uso de Imágenes que tengan sentido y tengan buena resolución</a:t>
            </a:r>
          </a:p>
          <a:p>
            <a:pPr algn="just"/>
            <a:endParaRPr lang="es-VE" altLang="es-VE" sz="2800" dirty="0">
              <a:solidFill>
                <a:schemeClr val="bg2">
                  <a:lumMod val="50000"/>
                </a:schemeClr>
              </a:solidFill>
              <a:cs typeface="Arial" panose="020B0604020202020204" pitchFamily="34" charset="0"/>
            </a:endParaRPr>
          </a:p>
        </p:txBody>
      </p:sp>
      <p:sp>
        <p:nvSpPr>
          <p:cNvPr id="9" name="Rectángulo 8"/>
          <p:cNvSpPr/>
          <p:nvPr/>
        </p:nvSpPr>
        <p:spPr>
          <a:xfrm>
            <a:off x="266480" y="4732212"/>
            <a:ext cx="11398650" cy="1631216"/>
          </a:xfrm>
          <a:prstGeom prst="rect">
            <a:avLst/>
          </a:prstGeom>
        </p:spPr>
        <p:txBody>
          <a:bodyPr wrap="square">
            <a:spAutoFit/>
          </a:bodyPr>
          <a:lstStyle/>
          <a:p>
            <a:pPr algn="just"/>
            <a:r>
              <a:rPr lang="es-VE" altLang="es-VE" sz="2000" dirty="0" smtClean="0">
                <a:solidFill>
                  <a:schemeClr val="bg2">
                    <a:lumMod val="50000"/>
                  </a:schemeClr>
                </a:solidFill>
                <a:cs typeface="Arial" panose="020B0604020202020204" pitchFamily="34" charset="0"/>
              </a:rPr>
              <a:t>A la hora de elegir imágenes es preferible que sean de una resolución mayor a la pantalla del equipo sobre el cual planeas proyectar, también se recomienda tener una buena razón para colocar una imagen porque la atención tiende a desviarse hacia la imagen ya que resaltará mucho más que el texto en si. Se recomienda tampoco estirar desproporcionadamente las imágenes, por último si la imagen posee un fondo blanco se recomienda su eliminación ya que da un aspecto poco profesional</a:t>
            </a:r>
          </a:p>
        </p:txBody>
      </p:sp>
      <p:pic>
        <p:nvPicPr>
          <p:cNvPr id="2" name="Imagen 1"/>
          <p:cNvPicPr>
            <a:picLocks noChangeAspect="1"/>
          </p:cNvPicPr>
          <p:nvPr/>
        </p:nvPicPr>
        <p:blipFill rotWithShape="1">
          <a:blip r:embed="rId4">
            <a:clrChange>
              <a:clrFrom>
                <a:srgbClr val="FFFFFF"/>
              </a:clrFrom>
              <a:clrTo>
                <a:srgbClr val="FFFFFF">
                  <a:alpha val="0"/>
                </a:srgbClr>
              </a:clrTo>
            </a:clrChange>
          </a:blip>
          <a:srcRect l="14493" t="35625" r="58299" b="47053"/>
          <a:stretch/>
        </p:blipFill>
        <p:spPr>
          <a:xfrm>
            <a:off x="404949" y="3317967"/>
            <a:ext cx="3082834" cy="1103450"/>
          </a:xfrm>
          <a:prstGeom prst="rect">
            <a:avLst/>
          </a:prstGeom>
        </p:spPr>
      </p:pic>
    </p:spTree>
    <p:extLst>
      <p:ext uri="{BB962C8B-B14F-4D97-AF65-F5344CB8AC3E}">
        <p14:creationId xmlns:p14="http://schemas.microsoft.com/office/powerpoint/2010/main" val="64012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Blur/>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70" y="658993"/>
            <a:ext cx="10428259" cy="5540013"/>
          </a:xfrm>
          <a:prstGeom prst="rect">
            <a:avLst/>
          </a:prstGeom>
        </p:spPr>
      </p:pic>
    </p:spTree>
    <p:extLst>
      <p:ext uri="{BB962C8B-B14F-4D97-AF65-F5344CB8AC3E}">
        <p14:creationId xmlns:p14="http://schemas.microsoft.com/office/powerpoint/2010/main" val="352700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1656</TotalTime>
  <Words>605</Words>
  <Application>Microsoft Office PowerPoint</Application>
  <PresentationFormat>Panorámica</PresentationFormat>
  <Paragraphs>71</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Arial Black</vt:lpstr>
      <vt:lpstr>Bradley Hand ITC</vt:lpstr>
      <vt:lpstr>Calibri</vt:lpstr>
      <vt:lpstr>Calibri Light</vt:lpstr>
      <vt:lpstr>CentSchbkCyrill BT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www.intercambiosvirtuales.org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Martin J. Pacheco B.</dc:creator>
  <cp:lastModifiedBy>Martin J. Pacheco B.</cp:lastModifiedBy>
  <cp:revision>169</cp:revision>
  <dcterms:created xsi:type="dcterms:W3CDTF">2015-10-04T02:13:18Z</dcterms:created>
  <dcterms:modified xsi:type="dcterms:W3CDTF">2016-01-09T16:45:25Z</dcterms:modified>
</cp:coreProperties>
</file>